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rawings/drawing2.xml" ContentType="application/vnd.openxmlformats-officedocument.drawingml.chartshapes+xml"/>
  <Override PartName="/ppt/charts/chart28.xml" ContentType="application/vnd.openxmlformats-officedocument.drawingml.char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drawings/drawing17.xml" ContentType="application/vnd.openxmlformats-officedocument.drawingml.chartshapes+xml"/>
  <Override PartName="/ppt/charts/chart24.xml" ContentType="application/vnd.openxmlformats-officedocument.drawingml.chart+xml"/>
  <Override PartName="/ppt/drawings/drawing28.xml" ContentType="application/vnd.openxmlformats-officedocument.drawingml.chartshape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drawings/drawing13.xml" ContentType="application/vnd.openxmlformats-officedocument.drawingml.chartshapes+xml"/>
  <Override PartName="/ppt/charts/chart20.xml" ContentType="application/vnd.openxmlformats-officedocument.drawingml.chart+xml"/>
  <Override PartName="/ppt/drawings/drawing24.xml" ContentType="application/vnd.openxmlformats-officedocument.drawingml.chartshapes+xml"/>
  <Override PartName="/ppt/charts/chart3.xml" ContentType="application/vnd.openxmlformats-officedocument.drawingml.chart+xml"/>
  <Override PartName="/ppt/drawings/drawing7.xml" ContentType="application/vnd.openxmlformats-officedocument.drawingml.chartshapes+xml"/>
  <Override PartName="/ppt/drawings/drawing20.xml" ContentType="application/vnd.openxmlformats-officedocument.drawingml.chartshapes+xml"/>
  <Override PartName="/ppt/drawings/drawing31.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notesSlides/notesSlide3.xml" ContentType="application/vnd.openxmlformats-officedocument.presentationml.notesSlide+xml"/>
  <Override PartName="/ppt/charts/chart2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charts/chart2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theme/themeOverride4.xml" ContentType="application/vnd.openxmlformats-officedocument.themeOverride+xml"/>
  <Override PartName="/ppt/charts/chart25.xml" ContentType="application/vnd.openxmlformats-officedocument.drawingml.chart+xml"/>
  <Override PartName="/ppt/drawings/drawing29.xml" ContentType="application/vnd.openxmlformats-officedocument.drawingml.chartshape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drawings/drawing18.xml" ContentType="application/vnd.openxmlformats-officedocument.drawingml.chartshapes+xml"/>
  <Override PartName="/ppt/charts/chart23.xml" ContentType="application/vnd.openxmlformats-officedocument.drawingml.chart+xml"/>
  <Override PartName="/ppt/drawings/drawing27.xml" ContentType="application/vnd.openxmlformats-officedocument.drawingml.chartshapes+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drawings/drawing16.xml" ContentType="application/vnd.openxmlformats-officedocument.drawingml.chartshapes+xml"/>
  <Override PartName="/ppt/charts/chart21.xml" ContentType="application/vnd.openxmlformats-officedocument.drawingml.chart+xml"/>
  <Override PartName="/ppt/drawings/drawing25.xml" ContentType="application/vnd.openxmlformats-officedocument.drawingml.chartshapes+xml"/>
  <Override PartName="/ppt/charts/chart30.xml" ContentType="application/vnd.openxmlformats-officedocument.drawingml.chart+xml"/>
  <Override PartName="/ppt/charts/chart6.xml" ContentType="application/vnd.openxmlformats-officedocument.drawingml.chart+xml"/>
  <Override PartName="/ppt/charts/chart10.xml" ContentType="application/vnd.openxmlformats-officedocument.drawingml.chart+xml"/>
  <Override PartName="/ppt/drawings/drawing14.xml" ContentType="application/vnd.openxmlformats-officedocument.drawingml.chartshapes+xml"/>
  <Override PartName="/ppt/drawings/drawing23.xml" ContentType="application/vnd.openxmlformats-officedocument.drawingml.chartshapes+xml"/>
  <Override PartName="/ppt/drawings/drawing32.xml" ContentType="application/vnd.openxmlformats-officedocument.drawingml.chartshapes+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drawings/drawing21.xml" ContentType="application/vnd.openxmlformats-officedocument.drawingml.chartshapes+xml"/>
  <Override PartName="/ppt/drawings/drawing30.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rawings/drawing19.xml" ContentType="application/vnd.openxmlformats-officedocument.drawingml.chartshapes+xml"/>
  <Override PartName="/ppt/theme/themeOverride3.xml" ContentType="application/vnd.openxmlformats-officedocument.themeOverr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drawings/drawing15.xml" ContentType="application/vnd.openxmlformats-officedocument.drawingml.chartshapes+xml"/>
  <Override PartName="/ppt/charts/chart22.xml" ContentType="application/vnd.openxmlformats-officedocument.drawingml.chart+xml"/>
  <Override PartName="/ppt/drawings/drawing26.xml" ContentType="application/vnd.openxmlformats-officedocument.drawingml.chartshapes+xml"/>
  <Override PartName="/ppt/drawings/drawing9.xml" ContentType="application/vnd.openxmlformats-officedocument.drawingml.chartshapes+xml"/>
  <Override PartName="/ppt/drawings/drawing22.xml" ContentType="application/vnd.openxmlformats-officedocument.drawingml.chartshapes+xml"/>
  <Override PartName="/ppt/drawings/drawing33.xml" ContentType="application/vnd.openxmlformats-officedocument.drawingml.chartshapes+xml"/>
  <Override PartName="/ppt/charts/chart5.xml" ContentType="application/vnd.openxmlformats-officedocument.drawingml.chart+xml"/>
  <Override PartName="/ppt/drawings/drawing1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4" r:id="rId2"/>
    <p:sldId id="301" r:id="rId3"/>
    <p:sldId id="299" r:id="rId4"/>
    <p:sldId id="303" r:id="rId5"/>
    <p:sldId id="296" r:id="rId6"/>
    <p:sldId id="327" r:id="rId7"/>
    <p:sldId id="329" r:id="rId8"/>
    <p:sldId id="310" r:id="rId9"/>
    <p:sldId id="328" r:id="rId10"/>
    <p:sldId id="371" r:id="rId11"/>
    <p:sldId id="330" r:id="rId12"/>
    <p:sldId id="360" r:id="rId13"/>
    <p:sldId id="354" r:id="rId14"/>
    <p:sldId id="355" r:id="rId15"/>
    <p:sldId id="356" r:id="rId16"/>
    <p:sldId id="347" r:id="rId17"/>
    <p:sldId id="357" r:id="rId18"/>
    <p:sldId id="358" r:id="rId19"/>
    <p:sldId id="359" r:id="rId20"/>
    <p:sldId id="363" r:id="rId21"/>
    <p:sldId id="342" r:id="rId22"/>
    <p:sldId id="343" r:id="rId23"/>
    <p:sldId id="366" r:id="rId24"/>
    <p:sldId id="367" r:id="rId25"/>
    <p:sldId id="368" r:id="rId26"/>
    <p:sldId id="351" r:id="rId27"/>
    <p:sldId id="352" r:id="rId28"/>
    <p:sldId id="353" r:id="rId29"/>
    <p:sldId id="334" r:id="rId30"/>
    <p:sldId id="335" r:id="rId31"/>
    <p:sldId id="336" r:id="rId32"/>
    <p:sldId id="337" r:id="rId33"/>
    <p:sldId id="338" r:id="rId34"/>
    <p:sldId id="339" r:id="rId35"/>
    <p:sldId id="364" r:id="rId36"/>
    <p:sldId id="365" r:id="rId37"/>
    <p:sldId id="326" r:id="rId38"/>
    <p:sldId id="298" r:id="rId39"/>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000"/>
    <a:srgbClr val="92D050"/>
    <a:srgbClr val="CC3333"/>
    <a:srgbClr val="C6D9F1"/>
    <a:srgbClr val="009900"/>
    <a:srgbClr val="008080"/>
    <a:srgbClr val="FFFFFF"/>
    <a:srgbClr val="D9FFDE"/>
    <a:srgbClr val="FFFFE1"/>
    <a:srgbClr val="FEFF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65" autoAdjust="0"/>
    <p:restoredTop sz="80657" autoAdjust="0"/>
  </p:normalViewPr>
  <p:slideViewPr>
    <p:cSldViewPr>
      <p:cViewPr>
        <p:scale>
          <a:sx n="70" d="100"/>
          <a:sy n="70" d="100"/>
        </p:scale>
        <p:origin x="-2382" y="-5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mainsrv\company\Projects\P591%20-%20CEC%20EPS%202013\Reporting%20Analysis%20and%20Weighting\Powerpoint%20tables%20and%20charts\CEC%20EPS%20%20-%20Portobello%20Craigmillar.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oleObject" Target="file:///\\mainsrv\company\Projects\P591%20-%20CEC%20EPS%202013\Reporting%20Analysis%20and%20Weighting\Powerpoint%20tables%20and%20charts\CEC%20EPS%20%20-%20Portobello%20Craigmillar.xlsx" TargetMode="External"/><Relationship Id="rId1" Type="http://schemas.openxmlformats.org/officeDocument/2006/relationships/themeOverride" Target="../theme/themeOverride3.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oleObject" Target="file:///\\mainsrv\company\Projects\P591%20-%20CEC%20EPS%202013\Reporting%20Analysis%20and%20Weighting\Powerpoint%20tables%20and%20charts\CEC%20EPS%20%20-%20Portobello%20Craigmillar.xlsx" TargetMode="External"/><Relationship Id="rId1" Type="http://schemas.openxmlformats.org/officeDocument/2006/relationships/themeOverride" Target="../theme/themeOverride4.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33.xml"/><Relationship Id="rId2" Type="http://schemas.openxmlformats.org/officeDocument/2006/relationships/oleObject" Target="file:///\\mainsrv\company\Projects\P591%20-%20CEC%20EPS%202013\Reporting%20Analysis%20and%20Weighting\Powerpoint%20tables%20and%20charts\CEC%20EPS%20%20-%20Portobello%20Craigmillar.xlsx" TargetMode="External"/><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mainsrv\company\Projects\P591%20-%20CEC%20EPS%202013\Reporting%20Analysis%20and%20Weighting\Powerpoint%20tables%20and%20charts\CEC%20EPS%20%20-%20Portobello%20Craigmillar.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mainsrv\company\Projects\P591%20-%20CEC%20EPS%202013\Reporting%20Analysis%20and%20Weighting\Powerpoint%20tables%20and%20charts\CEC%20EPS%20%20-%20Portobello%20Craigmill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28"/>
          <c:y val="9.9057182828802604E-2"/>
          <c:w val="0.5780206420128251"/>
          <c:h val="0.69042180121865893"/>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1.7827687259779311E-2"/>
                  <c:y val="0.10185010757031387"/>
                </c:manualLayout>
              </c:layout>
              <c:dLblPos val="bestFit"/>
              <c:showVal val="1"/>
            </c:dLbl>
            <c:dLbl>
              <c:idx val="3"/>
              <c:delete val="1"/>
            </c:dLbl>
            <c:dLbl>
              <c:idx val="4"/>
              <c:layout>
                <c:manualLayout>
                  <c:x val="-4.6802581388277736E-3"/>
                  <c:y val="1.7145061806966306E-2"/>
                </c:manualLayout>
              </c:layout>
              <c:dLblPos val="bestFit"/>
              <c:showVal val="1"/>
            </c:dLbl>
            <c:dLbl>
              <c:idx val="5"/>
              <c:layout>
                <c:manualLayout>
                  <c:x val="6.5021420144018502E-2"/>
                  <c:y val="5.4277327187428207E-3"/>
                </c:manualLayout>
              </c:layout>
              <c:spPr/>
              <c:txPr>
                <a:bodyPr/>
                <a:lstStyle/>
                <a:p>
                  <a:pPr>
                    <a:defRPr b="1">
                      <a:solidFill>
                        <a:sysClr val="windowText" lastClr="000000"/>
                      </a:solidFill>
                    </a:defRPr>
                  </a:pPr>
                  <a:endParaRPr lang="en-US"/>
                </a:p>
              </c:txPr>
              <c:dLblPos val="bestFit"/>
              <c:showVal val="1"/>
            </c:dLbl>
            <c:txPr>
              <a:bodyPr/>
              <a:lstStyle/>
              <a:p>
                <a:pPr>
                  <a:defRPr b="1"/>
                </a:pPr>
                <a:endParaRPr lang="en-US"/>
              </a:p>
            </c:txPr>
            <c:dLblPos val="inEnd"/>
            <c:showVal val="1"/>
            <c:showLeaderLines val="1"/>
          </c:dLbls>
          <c:cat>
            <c:strRef>
              <c:f>'Q39'!$B$4:$B$9</c:f>
              <c:strCache>
                <c:ptCount val="6"/>
                <c:pt idx="0">
                  <c:v>Very satisfied</c:v>
                </c:pt>
                <c:pt idx="1">
                  <c:v>Fairly satisfied</c:v>
                </c:pt>
                <c:pt idx="2">
                  <c:v>Neither/ nor</c:v>
                </c:pt>
                <c:pt idx="3">
                  <c:v>Fairly dissatisfied</c:v>
                </c:pt>
                <c:pt idx="4">
                  <c:v>Very dissatisfied</c:v>
                </c:pt>
                <c:pt idx="5">
                  <c:v>No opinion</c:v>
                </c:pt>
              </c:strCache>
            </c:strRef>
          </c:cat>
          <c:val>
            <c:numRef>
              <c:f>'Q39'!$C$4:$C$9</c:f>
              <c:numCache>
                <c:formatCode>0.0%</c:formatCode>
                <c:ptCount val="6"/>
                <c:pt idx="0">
                  <c:v>0.59500000000000008</c:v>
                </c:pt>
                <c:pt idx="1">
                  <c:v>0.36000000000000015</c:v>
                </c:pt>
                <c:pt idx="2">
                  <c:v>2.3000000000000003E-2</c:v>
                </c:pt>
                <c:pt idx="4">
                  <c:v>3.0000000000000018E-3</c:v>
                </c:pt>
                <c:pt idx="5">
                  <c:v>2.0000000000000014E-2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
          <c:y val="9.9057182828802728E-2"/>
          <c:w val="0.57802064201282755"/>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3"/>
              <c:layout>
                <c:manualLayout>
                  <c:x val="6.1988081965613763E-2"/>
                  <c:y val="0.11117645095466892"/>
                </c:manualLayout>
              </c:layout>
              <c:dLblPos val="bestFit"/>
              <c:showVal val="1"/>
            </c:dLbl>
            <c:dLbl>
              <c:idx val="4"/>
              <c:layout>
                <c:manualLayout>
                  <c:x val="-1.0772360996522777E-2"/>
                  <c:y val="8.904887250584274E-3"/>
                </c:manualLayout>
              </c:layout>
              <c:dLblPos val="bestFit"/>
              <c:showVal val="1"/>
            </c:dLbl>
            <c:dLbl>
              <c:idx val="5"/>
              <c:delete val="1"/>
            </c:dLbl>
            <c:txPr>
              <a:bodyPr/>
              <a:lstStyle/>
              <a:p>
                <a:pPr>
                  <a:defRPr b="1"/>
                </a:pPr>
                <a:endParaRPr lang="en-US"/>
              </a:p>
            </c:txPr>
            <c:dLblPos val="bestFit"/>
            <c:showVal val="1"/>
            <c:showLeaderLines val="1"/>
          </c:dLbls>
          <c:cat>
            <c:strRef>
              <c:f>Q10e!$B$4:$B$9</c:f>
              <c:strCache>
                <c:ptCount val="6"/>
                <c:pt idx="0">
                  <c:v>Very satisfied</c:v>
                </c:pt>
                <c:pt idx="1">
                  <c:v>Fairly satisfied</c:v>
                </c:pt>
                <c:pt idx="2">
                  <c:v>Neither/ nor</c:v>
                </c:pt>
                <c:pt idx="3">
                  <c:v>Fairly dissatisfied</c:v>
                </c:pt>
                <c:pt idx="4">
                  <c:v>Very dissatisfied</c:v>
                </c:pt>
                <c:pt idx="5">
                  <c:v>Don't know</c:v>
                </c:pt>
              </c:strCache>
            </c:strRef>
          </c:cat>
          <c:val>
            <c:numRef>
              <c:f>Q10e!$C$4:$C$9</c:f>
              <c:numCache>
                <c:formatCode>0.0%</c:formatCode>
                <c:ptCount val="6"/>
                <c:pt idx="0">
                  <c:v>0.23300000000000001</c:v>
                </c:pt>
                <c:pt idx="1">
                  <c:v>0.49800000000000016</c:v>
                </c:pt>
                <c:pt idx="2">
                  <c:v>0.16800000000000001</c:v>
                </c:pt>
                <c:pt idx="3">
                  <c:v>8.3000000000000046E-2</c:v>
                </c:pt>
                <c:pt idx="4">
                  <c:v>2.0000000000000011E-2</c:v>
                </c:pt>
                <c:pt idx="5">
                  <c:v>0</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
          <c:y val="9.9057182828802728E-2"/>
          <c:w val="0.57802064201282755"/>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3"/>
              <c:layout>
                <c:manualLayout>
                  <c:x val="6.1988081965613784E-2"/>
                  <c:y val="0.10758445669778648"/>
                </c:manualLayout>
              </c:layout>
              <c:dLblPos val="bestFit"/>
              <c:showVal val="1"/>
            </c:dLbl>
            <c:dLbl>
              <c:idx val="4"/>
              <c:layout>
                <c:manualLayout>
                  <c:x val="3.4339416753259251E-2"/>
                  <c:y val="1.6089158620814524E-2"/>
                </c:manualLayout>
              </c:layout>
              <c:dLblPos val="bestFit"/>
              <c:showVal val="1"/>
            </c:dLbl>
            <c:dLbl>
              <c:idx val="5"/>
              <c:layout>
                <c:manualLayout>
                  <c:x val="4.0009765930259268E-2"/>
                  <c:y val="0.11319350041099079"/>
                </c:manualLayout>
              </c:layout>
              <c:spPr/>
              <c:txPr>
                <a:bodyPr/>
                <a:lstStyle/>
                <a:p>
                  <a:pPr>
                    <a:defRPr b="1">
                      <a:solidFill>
                        <a:schemeClr val="bg1"/>
                      </a:solidFill>
                    </a:defRPr>
                  </a:pPr>
                  <a:endParaRPr lang="en-US"/>
                </a:p>
              </c:txPr>
              <c:dLblPos val="bestFit"/>
              <c:showVal val="1"/>
            </c:dLbl>
            <c:txPr>
              <a:bodyPr/>
              <a:lstStyle/>
              <a:p>
                <a:pPr>
                  <a:defRPr b="1"/>
                </a:pPr>
                <a:endParaRPr lang="en-US"/>
              </a:p>
            </c:txPr>
            <c:dLblPos val="bestFit"/>
            <c:showVal val="1"/>
            <c:showLeaderLines val="1"/>
          </c:dLbls>
          <c:cat>
            <c:strRef>
              <c:f>Q10f!$B$4:$B$9</c:f>
              <c:strCache>
                <c:ptCount val="6"/>
                <c:pt idx="0">
                  <c:v>Very satisfied</c:v>
                </c:pt>
                <c:pt idx="1">
                  <c:v>Fairly satisfied</c:v>
                </c:pt>
                <c:pt idx="2">
                  <c:v>Neither/ nor</c:v>
                </c:pt>
                <c:pt idx="3">
                  <c:v>Fairly dissatisfied</c:v>
                </c:pt>
                <c:pt idx="4">
                  <c:v>Very dissatisfied</c:v>
                </c:pt>
                <c:pt idx="5">
                  <c:v>Don't know</c:v>
                </c:pt>
              </c:strCache>
            </c:strRef>
          </c:cat>
          <c:val>
            <c:numRef>
              <c:f>Q10f!$C$4:$C$9</c:f>
              <c:numCache>
                <c:formatCode>0.0%</c:formatCode>
                <c:ptCount val="6"/>
                <c:pt idx="0">
                  <c:v>0.26500000000000001</c:v>
                </c:pt>
                <c:pt idx="1">
                  <c:v>0.49000000000000016</c:v>
                </c:pt>
                <c:pt idx="2">
                  <c:v>0.14800000000000008</c:v>
                </c:pt>
                <c:pt idx="3">
                  <c:v>8.0000000000000043E-2</c:v>
                </c:pt>
                <c:pt idx="4">
                  <c:v>1.0000000000000005E-2</c:v>
                </c:pt>
                <c:pt idx="5">
                  <c:v>8.0000000000000071E-3</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87"/>
          <c:y val="9.9057182828802728E-2"/>
          <c:w val="0.5780206420128271"/>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3"/>
              <c:layout>
                <c:manualLayout>
                  <c:x val="3.7928467165730069E-2"/>
                  <c:y val="-1.4552965156043414E-2"/>
                </c:manualLayout>
              </c:layout>
              <c:dLblPos val="bestFit"/>
              <c:showVal val="1"/>
            </c:dLbl>
            <c:dLbl>
              <c:idx val="4"/>
              <c:delete val="1"/>
            </c:dLbl>
            <c:dLbl>
              <c:idx val="5"/>
              <c:layout>
                <c:manualLayout>
                  <c:x val="4.0009765930259268E-2"/>
                  <c:y val="0.11319350041099073"/>
                </c:manualLayout>
              </c:layout>
              <c:spPr/>
              <c:txPr>
                <a:bodyPr/>
                <a:lstStyle/>
                <a:p>
                  <a:pPr>
                    <a:defRPr b="1">
                      <a:solidFill>
                        <a:schemeClr val="bg1"/>
                      </a:solidFill>
                    </a:defRPr>
                  </a:pPr>
                  <a:endParaRPr lang="en-US"/>
                </a:p>
              </c:txPr>
              <c:dLblPos val="bestFit"/>
              <c:showVal val="1"/>
            </c:dLbl>
            <c:txPr>
              <a:bodyPr/>
              <a:lstStyle/>
              <a:p>
                <a:pPr>
                  <a:defRPr b="1"/>
                </a:pPr>
                <a:endParaRPr lang="en-US"/>
              </a:p>
            </c:txPr>
            <c:dLblPos val="bestFit"/>
            <c:showVal val="1"/>
            <c:showLeaderLines val="1"/>
          </c:dLbls>
          <c:cat>
            <c:strRef>
              <c:f>Q10j!$B$4:$B$9</c:f>
              <c:strCache>
                <c:ptCount val="6"/>
                <c:pt idx="0">
                  <c:v>Very satisfied</c:v>
                </c:pt>
                <c:pt idx="1">
                  <c:v>Fairly satisfied</c:v>
                </c:pt>
                <c:pt idx="2">
                  <c:v>Neither/ nor</c:v>
                </c:pt>
                <c:pt idx="3">
                  <c:v>Fairly dissatisfied</c:v>
                </c:pt>
                <c:pt idx="4">
                  <c:v>Very dissatisfied</c:v>
                </c:pt>
                <c:pt idx="5">
                  <c:v>Don't know</c:v>
                </c:pt>
              </c:strCache>
            </c:strRef>
          </c:cat>
          <c:val>
            <c:numRef>
              <c:f>Q10g!$C$4:$C$9</c:f>
              <c:numCache>
                <c:formatCode>0.0%</c:formatCode>
                <c:ptCount val="6"/>
                <c:pt idx="0">
                  <c:v>0.77800000000000036</c:v>
                </c:pt>
                <c:pt idx="1">
                  <c:v>0.19800000000000001</c:v>
                </c:pt>
                <c:pt idx="2">
                  <c:v>5.0000000000000027E-3</c:v>
                </c:pt>
                <c:pt idx="3">
                  <c:v>8.0000000000000071E-3</c:v>
                </c:pt>
                <c:pt idx="4">
                  <c:v>0</c:v>
                </c:pt>
                <c:pt idx="5">
                  <c:v>1.2999999999999998E-2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
          <c:y val="9.9057182828802728E-2"/>
          <c:w val="0.57802064201282755"/>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4"/>
              <c:layout>
                <c:manualLayout>
                  <c:x val="3.5522742492973998E-2"/>
                  <c:y val="0.10296569347071122"/>
                </c:manualLayout>
              </c:layout>
              <c:dLblPos val="bestFit"/>
              <c:showVal val="1"/>
            </c:dLbl>
            <c:dLbl>
              <c:idx val="5"/>
              <c:spPr/>
              <c:txPr>
                <a:bodyPr/>
                <a:lstStyle/>
                <a:p>
                  <a:pPr>
                    <a:defRPr b="1">
                      <a:solidFill>
                        <a:sysClr val="windowText" lastClr="000000"/>
                      </a:solidFill>
                    </a:defRPr>
                  </a:pPr>
                  <a:endParaRPr lang="en-US"/>
                </a:p>
              </c:txPr>
            </c:dLbl>
            <c:txPr>
              <a:bodyPr/>
              <a:lstStyle/>
              <a:p>
                <a:pPr>
                  <a:defRPr b="1"/>
                </a:pPr>
                <a:endParaRPr lang="en-US"/>
              </a:p>
            </c:txPr>
            <c:dLblPos val="bestFit"/>
            <c:showVal val="1"/>
            <c:showLeaderLines val="1"/>
          </c:dLbls>
          <c:cat>
            <c:strRef>
              <c:f>Q10a!$B$4:$B$9</c:f>
              <c:strCache>
                <c:ptCount val="6"/>
                <c:pt idx="0">
                  <c:v>Very satisfied</c:v>
                </c:pt>
                <c:pt idx="1">
                  <c:v>Fairly satisfied</c:v>
                </c:pt>
                <c:pt idx="2">
                  <c:v>Neither/ nor</c:v>
                </c:pt>
                <c:pt idx="3">
                  <c:v>Fairly dissatisfied</c:v>
                </c:pt>
                <c:pt idx="4">
                  <c:v>Very dissatisfied</c:v>
                </c:pt>
                <c:pt idx="5">
                  <c:v>Don't know</c:v>
                </c:pt>
              </c:strCache>
            </c:strRef>
          </c:cat>
          <c:val>
            <c:numRef>
              <c:f>Q10a!$C$4:$C$9</c:f>
              <c:numCache>
                <c:formatCode>0.0%</c:formatCode>
                <c:ptCount val="6"/>
                <c:pt idx="0">
                  <c:v>8.800000000000005E-2</c:v>
                </c:pt>
                <c:pt idx="1">
                  <c:v>0.47300000000000014</c:v>
                </c:pt>
                <c:pt idx="2">
                  <c:v>0.15500000000000008</c:v>
                </c:pt>
                <c:pt idx="3">
                  <c:v>0.23</c:v>
                </c:pt>
                <c:pt idx="4">
                  <c:v>3.500000000000001E-2</c:v>
                </c:pt>
                <c:pt idx="5">
                  <c:v>2.0000000000000011E-2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
          <c:y val="9.9057182828802728E-2"/>
          <c:w val="0.57802064201282755"/>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0"/>
              <c:layout>
                <c:manualLayout>
                  <c:x val="-8.3882686644356219E-2"/>
                  <c:y val="0.11607128209218746"/>
                </c:manualLayout>
              </c:layout>
              <c:dLblPos val="bestFit"/>
              <c:showVal val="1"/>
            </c:dLbl>
            <c:dLbl>
              <c:idx val="3"/>
              <c:layout>
                <c:manualLayout>
                  <c:x val="3.7928467165730069E-2"/>
                  <c:y val="-1.4552965156043414E-2"/>
                </c:manualLayout>
              </c:layout>
              <c:dLblPos val="bestFit"/>
              <c:showVal val="1"/>
            </c:dLbl>
            <c:dLbl>
              <c:idx val="4"/>
              <c:layout>
                <c:manualLayout>
                  <c:x val="7.2721132961577574E-3"/>
                  <c:y val="1.9681718590628085E-2"/>
                </c:manualLayout>
              </c:layout>
              <c:dLblPos val="bestFit"/>
              <c:showVal val="1"/>
            </c:dLbl>
            <c:dLbl>
              <c:idx val="5"/>
              <c:layout>
                <c:manualLayout>
                  <c:x val="4.3016744165780232E-2"/>
                  <c:y val="1.9794295463944005E-2"/>
                </c:manualLayout>
              </c:layout>
              <c:spPr/>
              <c:txPr>
                <a:bodyPr/>
                <a:lstStyle/>
                <a:p>
                  <a:pPr>
                    <a:defRPr b="1">
                      <a:solidFill>
                        <a:sysClr val="windowText" lastClr="000000"/>
                      </a:solidFill>
                    </a:defRPr>
                  </a:pPr>
                  <a:endParaRPr lang="en-US"/>
                </a:p>
              </c:txPr>
              <c:dLblPos val="bestFit"/>
              <c:showVal val="1"/>
            </c:dLbl>
            <c:txPr>
              <a:bodyPr/>
              <a:lstStyle/>
              <a:p>
                <a:pPr>
                  <a:defRPr b="1"/>
                </a:pPr>
                <a:endParaRPr lang="en-US"/>
              </a:p>
            </c:txPr>
            <c:dLblPos val="bestFit"/>
            <c:showVal val="1"/>
            <c:showLeaderLines val="1"/>
          </c:dLbls>
          <c:cat>
            <c:strRef>
              <c:f>Q10b!$B$4:$B$9</c:f>
              <c:strCache>
                <c:ptCount val="6"/>
                <c:pt idx="0">
                  <c:v>Very satisfied</c:v>
                </c:pt>
                <c:pt idx="1">
                  <c:v>Fairly satisfied</c:v>
                </c:pt>
                <c:pt idx="2">
                  <c:v>Neither/ nor</c:v>
                </c:pt>
                <c:pt idx="3">
                  <c:v>Fairly dissatisfied</c:v>
                </c:pt>
                <c:pt idx="4">
                  <c:v>Very dissatisfied</c:v>
                </c:pt>
                <c:pt idx="5">
                  <c:v>Don't know</c:v>
                </c:pt>
              </c:strCache>
            </c:strRef>
          </c:cat>
          <c:val>
            <c:numRef>
              <c:f>Q10b!$C$4:$C$9</c:f>
              <c:numCache>
                <c:formatCode>0.0%</c:formatCode>
                <c:ptCount val="6"/>
                <c:pt idx="0">
                  <c:v>0.11799999999999998</c:v>
                </c:pt>
                <c:pt idx="1">
                  <c:v>0.43300000000000016</c:v>
                </c:pt>
                <c:pt idx="2">
                  <c:v>0.17800000000000007</c:v>
                </c:pt>
                <c:pt idx="3">
                  <c:v>0.23800000000000004</c:v>
                </c:pt>
                <c:pt idx="4">
                  <c:v>3.3000000000000002E-2</c:v>
                </c:pt>
                <c:pt idx="5">
                  <c:v>3.0000000000000014E-3</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
          <c:y val="9.9057182828802728E-2"/>
          <c:w val="0.57802064201282755"/>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3"/>
              <c:layout>
                <c:manualLayout>
                  <c:x val="3.7928467165730069E-2"/>
                  <c:y val="-1.4552965156043414E-2"/>
                </c:manualLayout>
              </c:layout>
              <c:dLblPos val="bestFit"/>
              <c:showVal val="1"/>
            </c:dLbl>
            <c:dLbl>
              <c:idx val="4"/>
              <c:layout>
                <c:manualLayout>
                  <c:x val="7.3436290803070278E-2"/>
                  <c:y val="2.6866272817324018E-2"/>
                </c:manualLayout>
              </c:layout>
              <c:dLblPos val="bestFit"/>
              <c:showVal val="1"/>
            </c:dLbl>
            <c:dLbl>
              <c:idx val="5"/>
              <c:delete val="1"/>
            </c:dLbl>
            <c:txPr>
              <a:bodyPr/>
              <a:lstStyle/>
              <a:p>
                <a:pPr>
                  <a:defRPr b="1"/>
                </a:pPr>
                <a:endParaRPr lang="en-US"/>
              </a:p>
            </c:txPr>
            <c:dLblPos val="bestFit"/>
            <c:showVal val="1"/>
            <c:showLeaderLines val="1"/>
          </c:dLbls>
          <c:cat>
            <c:strRef>
              <c:f>Q10c!$B$4:$B$9</c:f>
              <c:strCache>
                <c:ptCount val="6"/>
                <c:pt idx="0">
                  <c:v>Very satisfied</c:v>
                </c:pt>
                <c:pt idx="1">
                  <c:v>Fairly satisfied</c:v>
                </c:pt>
                <c:pt idx="2">
                  <c:v>Neither/ nor</c:v>
                </c:pt>
                <c:pt idx="3">
                  <c:v>Fairly dissatisfied</c:v>
                </c:pt>
                <c:pt idx="4">
                  <c:v>Very dissatisfied</c:v>
                </c:pt>
                <c:pt idx="5">
                  <c:v>Don't know</c:v>
                </c:pt>
              </c:strCache>
            </c:strRef>
          </c:cat>
          <c:val>
            <c:numRef>
              <c:f>Q10c!$C$4:$C$9</c:f>
              <c:numCache>
                <c:formatCode>0.0%</c:formatCode>
                <c:ptCount val="6"/>
                <c:pt idx="0">
                  <c:v>0.43000000000000016</c:v>
                </c:pt>
                <c:pt idx="1">
                  <c:v>0.52</c:v>
                </c:pt>
                <c:pt idx="2">
                  <c:v>3.3000000000000002E-2</c:v>
                </c:pt>
                <c:pt idx="3">
                  <c:v>1.4999999999999998E-2</c:v>
                </c:pt>
                <c:pt idx="4">
                  <c:v>3.0000000000000014E-3</c:v>
                </c:pt>
                <c:pt idx="5">
                  <c:v>0</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06"/>
          <c:y val="9.9057182828802728E-2"/>
          <c:w val="0.57802064201282777"/>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5.5350138437507993E-3"/>
                  <c:y val="4.0862576449031435E-2"/>
                </c:manualLayout>
              </c:layout>
              <c:dLblPos val="bestFit"/>
              <c:showVal val="1"/>
            </c:dLbl>
            <c:dLbl>
              <c:idx val="3"/>
              <c:delete val="1"/>
            </c:dLbl>
            <c:dLbl>
              <c:idx val="5"/>
              <c:spPr/>
              <c:txPr>
                <a:bodyPr/>
                <a:lstStyle/>
                <a:p>
                  <a:pPr>
                    <a:defRPr b="1">
                      <a:solidFill>
                        <a:schemeClr val="bg1"/>
                      </a:solidFill>
                    </a:defRPr>
                  </a:pPr>
                  <a:endParaRPr lang="en-US"/>
                </a:p>
              </c:txPr>
            </c:dLbl>
            <c:txPr>
              <a:bodyPr/>
              <a:lstStyle/>
              <a:p>
                <a:pPr>
                  <a:defRPr b="1"/>
                </a:pPr>
                <a:endParaRPr lang="en-US"/>
              </a:p>
            </c:txPr>
            <c:dLblPos val="bestFit"/>
            <c:showVal val="1"/>
            <c:showLeaderLines val="1"/>
          </c:dLbls>
          <c:cat>
            <c:strRef>
              <c:f>Q10h!$B$4:$B$9</c:f>
              <c:strCache>
                <c:ptCount val="6"/>
                <c:pt idx="0">
                  <c:v>Very satisfied</c:v>
                </c:pt>
                <c:pt idx="1">
                  <c:v>Fairly satisfied</c:v>
                </c:pt>
                <c:pt idx="2">
                  <c:v>Neither/ nor</c:v>
                </c:pt>
                <c:pt idx="3">
                  <c:v>Fairly dissatisfied</c:v>
                </c:pt>
                <c:pt idx="4">
                  <c:v>Very dissatisfied</c:v>
                </c:pt>
                <c:pt idx="5">
                  <c:v>Don't know</c:v>
                </c:pt>
              </c:strCache>
            </c:strRef>
          </c:cat>
          <c:val>
            <c:numRef>
              <c:f>Q10h!$C$4:$C$9</c:f>
              <c:numCache>
                <c:formatCode>0.0%</c:formatCode>
                <c:ptCount val="6"/>
                <c:pt idx="0">
                  <c:v>0.68500000000000005</c:v>
                </c:pt>
                <c:pt idx="1">
                  <c:v>0.12000000000000002</c:v>
                </c:pt>
                <c:pt idx="2">
                  <c:v>2.3E-2</c:v>
                </c:pt>
                <c:pt idx="3">
                  <c:v>0</c:v>
                </c:pt>
                <c:pt idx="4">
                  <c:v>5.0000000000000027E-3</c:v>
                </c:pt>
                <c:pt idx="5">
                  <c:v>0.16800000000000001</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75"/>
          <c:y val="9.9057182828802728E-2"/>
          <c:w val="0.57802064201282666"/>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5.4073747455506442E-3"/>
                  <c:y val="3.7761055303530446E-2"/>
                </c:manualLayout>
              </c:layout>
              <c:dLblPos val="bestFit"/>
              <c:showVal val="1"/>
            </c:dLbl>
            <c:dLbl>
              <c:idx val="3"/>
              <c:layout>
                <c:manualLayout>
                  <c:x val="-1.6386350052239682E-2"/>
                  <c:y val="-1.8173527915953192E-3"/>
                </c:manualLayout>
              </c:layout>
              <c:dLblPos val="bestFit"/>
              <c:showVal val="1"/>
            </c:dLbl>
            <c:dLbl>
              <c:idx val="4"/>
              <c:delete val="1"/>
            </c:dLbl>
            <c:dLbl>
              <c:idx val="5"/>
              <c:layout>
                <c:manualLayout>
                  <c:x val="0.10316625477995439"/>
                  <c:y val="0.11319350041099073"/>
                </c:manualLayout>
              </c:layout>
              <c:spPr/>
              <c:txPr>
                <a:bodyPr/>
                <a:lstStyle/>
                <a:p>
                  <a:pPr>
                    <a:defRPr b="1">
                      <a:solidFill>
                        <a:schemeClr val="bg1"/>
                      </a:solidFill>
                    </a:defRPr>
                  </a:pPr>
                  <a:endParaRPr lang="en-US"/>
                </a:p>
              </c:txPr>
              <c:dLblPos val="bestFit"/>
              <c:showVal val="1"/>
            </c:dLbl>
            <c:txPr>
              <a:bodyPr/>
              <a:lstStyle/>
              <a:p>
                <a:pPr>
                  <a:defRPr b="1"/>
                </a:pPr>
                <a:endParaRPr lang="en-US"/>
              </a:p>
            </c:txPr>
            <c:dLblPos val="bestFit"/>
            <c:showVal val="1"/>
            <c:showLeaderLines val="1"/>
          </c:dLbls>
          <c:cat>
            <c:strRef>
              <c:f>Q10i!$B$4:$B$9</c:f>
              <c:strCache>
                <c:ptCount val="6"/>
                <c:pt idx="0">
                  <c:v>Very satisfied</c:v>
                </c:pt>
                <c:pt idx="1">
                  <c:v>Fairly satisfied</c:v>
                </c:pt>
                <c:pt idx="2">
                  <c:v>Neither/ nor</c:v>
                </c:pt>
                <c:pt idx="3">
                  <c:v>Fairly dissatisfied</c:v>
                </c:pt>
                <c:pt idx="4">
                  <c:v>Very dissatisfied</c:v>
                </c:pt>
                <c:pt idx="5">
                  <c:v>Don't know</c:v>
                </c:pt>
              </c:strCache>
            </c:strRef>
          </c:cat>
          <c:val>
            <c:numRef>
              <c:f>Q10i!$C$4:$C$9</c:f>
              <c:numCache>
                <c:formatCode>0.0%</c:formatCode>
                <c:ptCount val="6"/>
                <c:pt idx="0">
                  <c:v>0.64300000000000035</c:v>
                </c:pt>
                <c:pt idx="1">
                  <c:v>0.223</c:v>
                </c:pt>
                <c:pt idx="2">
                  <c:v>1.4999999999999998E-2</c:v>
                </c:pt>
                <c:pt idx="3">
                  <c:v>3.0000000000000014E-3</c:v>
                </c:pt>
                <c:pt idx="4">
                  <c:v>0</c:v>
                </c:pt>
                <c:pt idx="5">
                  <c:v>0.11799999999999998</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81"/>
          <c:y val="9.9057182828802728E-2"/>
          <c:w val="0.57802064201282688"/>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4.1394141010181774E-2"/>
                  <c:y val="-0.10104538092563098"/>
                </c:manualLayout>
              </c:layout>
              <c:dLblPos val="bestFit"/>
              <c:showVal val="1"/>
            </c:dLbl>
            <c:dLbl>
              <c:idx val="3"/>
              <c:layout>
                <c:manualLayout>
                  <c:x val="-3.7257829083906492E-2"/>
                  <c:y val="-3.9698622093013392E-2"/>
                </c:manualLayout>
              </c:layout>
              <c:dLblPos val="bestFit"/>
              <c:showVal val="1"/>
            </c:dLbl>
            <c:dLbl>
              <c:idx val="4"/>
              <c:delete val="1"/>
            </c:dLbl>
            <c:dLbl>
              <c:idx val="5"/>
              <c:layout>
                <c:manualLayout>
                  <c:x val="0.18436745472956184"/>
                  <c:y val="2.6978849690639885E-2"/>
                </c:manualLayout>
              </c:layout>
              <c:spPr/>
              <c:txPr>
                <a:bodyPr/>
                <a:lstStyle/>
                <a:p>
                  <a:pPr>
                    <a:defRPr b="1">
                      <a:solidFill>
                        <a:schemeClr val="bg1"/>
                      </a:solidFill>
                    </a:defRPr>
                  </a:pPr>
                  <a:endParaRPr lang="en-US"/>
                </a:p>
              </c:txPr>
              <c:dLblPos val="bestFit"/>
              <c:showVal val="1"/>
            </c:dLbl>
            <c:txPr>
              <a:bodyPr/>
              <a:lstStyle/>
              <a:p>
                <a:pPr>
                  <a:defRPr b="1"/>
                </a:pPr>
                <a:endParaRPr lang="en-US"/>
              </a:p>
            </c:txPr>
            <c:dLblPos val="bestFit"/>
            <c:showVal val="1"/>
          </c:dLbls>
          <c:cat>
            <c:strRef>
              <c:f>Q10j!$B$4:$B$9</c:f>
              <c:strCache>
                <c:ptCount val="6"/>
                <c:pt idx="0">
                  <c:v>Very satisfied</c:v>
                </c:pt>
                <c:pt idx="1">
                  <c:v>Fairly satisfied</c:v>
                </c:pt>
                <c:pt idx="2">
                  <c:v>Neither/ nor</c:v>
                </c:pt>
                <c:pt idx="3">
                  <c:v>Fairly dissatisfied</c:v>
                </c:pt>
                <c:pt idx="4">
                  <c:v>Very dissatisfied</c:v>
                </c:pt>
                <c:pt idx="5">
                  <c:v>Don't know</c:v>
                </c:pt>
              </c:strCache>
            </c:strRef>
          </c:cat>
          <c:val>
            <c:numRef>
              <c:f>Q10j!$C$4:$C$9</c:f>
              <c:numCache>
                <c:formatCode>0.0%</c:formatCode>
                <c:ptCount val="6"/>
                <c:pt idx="0">
                  <c:v>0.23500000000000001</c:v>
                </c:pt>
                <c:pt idx="1">
                  <c:v>0.27</c:v>
                </c:pt>
                <c:pt idx="2">
                  <c:v>3.0000000000000002E-2</c:v>
                </c:pt>
                <c:pt idx="3">
                  <c:v>8.0000000000000071E-3</c:v>
                </c:pt>
                <c:pt idx="4">
                  <c:v>0</c:v>
                </c:pt>
                <c:pt idx="5">
                  <c:v>0.45800000000000002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12"/>
          <c:y val="9.9057182828802728E-2"/>
          <c:w val="0.57802064201282799"/>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3"/>
              <c:delete val="1"/>
            </c:dLbl>
            <c:dLbl>
              <c:idx val="4"/>
              <c:delete val="1"/>
            </c:dLbl>
            <c:dLbl>
              <c:idx val="5"/>
              <c:spPr/>
              <c:txPr>
                <a:bodyPr/>
                <a:lstStyle/>
                <a:p>
                  <a:pPr>
                    <a:defRPr b="1">
                      <a:solidFill>
                        <a:schemeClr val="bg1"/>
                      </a:solidFill>
                    </a:defRPr>
                  </a:pPr>
                  <a:endParaRPr lang="en-US"/>
                </a:p>
              </c:txPr>
            </c:dLbl>
            <c:txPr>
              <a:bodyPr/>
              <a:lstStyle/>
              <a:p>
                <a:pPr>
                  <a:defRPr b="1"/>
                </a:pPr>
                <a:endParaRPr lang="en-US"/>
              </a:p>
            </c:txPr>
            <c:dLblPos val="bestFit"/>
            <c:showVal val="1"/>
            <c:showLeaderLines val="1"/>
          </c:dLbls>
          <c:cat>
            <c:strRef>
              <c:f>Q10k!$B$4:$B$8</c:f>
              <c:strCache>
                <c:ptCount val="5"/>
                <c:pt idx="0">
                  <c:v>Very satisfied</c:v>
                </c:pt>
                <c:pt idx="1">
                  <c:v>Fairly satisfied</c:v>
                </c:pt>
                <c:pt idx="2">
                  <c:v>Neither/ nor</c:v>
                </c:pt>
                <c:pt idx="3">
                  <c:v>Fairly dissatisfied</c:v>
                </c:pt>
                <c:pt idx="4">
                  <c:v>Very dissatisfied</c:v>
                </c:pt>
              </c:strCache>
            </c:strRef>
          </c:cat>
          <c:val>
            <c:numRef>
              <c:f>Q10k!$C$4:$C$8</c:f>
              <c:numCache>
                <c:formatCode>0.0%</c:formatCode>
                <c:ptCount val="5"/>
                <c:pt idx="0">
                  <c:v>0.78100000000000003</c:v>
                </c:pt>
                <c:pt idx="1">
                  <c:v>0.192</c:v>
                </c:pt>
                <c:pt idx="2">
                  <c:v>2.5999999999999999E-2</c:v>
                </c:pt>
                <c:pt idx="3">
                  <c:v>0</c:v>
                </c:pt>
                <c:pt idx="4">
                  <c:v>0</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61309581883731"/>
          <c:y val="9.9057182828802604E-2"/>
          <c:w val="0.57802064201282521"/>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5"/>
              <c:layout>
                <c:manualLayout>
                  <c:x val="3.3239920773772427E-2"/>
                  <c:y val="9.4277474272790165E-2"/>
                </c:manualLayout>
              </c:layout>
              <c:spPr/>
              <c:txPr>
                <a:bodyPr/>
                <a:lstStyle/>
                <a:p>
                  <a:pPr>
                    <a:defRPr b="1">
                      <a:solidFill>
                        <a:schemeClr val="bg1"/>
                      </a:solidFill>
                    </a:defRPr>
                  </a:pPr>
                  <a:endParaRPr lang="en-US"/>
                </a:p>
              </c:txPr>
              <c:dLblPos val="bestFit"/>
              <c:showVal val="1"/>
            </c:dLbl>
            <c:txPr>
              <a:bodyPr/>
              <a:lstStyle/>
              <a:p>
                <a:pPr>
                  <a:defRPr b="1"/>
                </a:pPr>
                <a:endParaRPr lang="en-US"/>
              </a:p>
            </c:txPr>
            <c:dLblPos val="bestFit"/>
            <c:showVal val="1"/>
            <c:showLeaderLines val="1"/>
          </c:dLbls>
          <c:cat>
            <c:strRef>
              <c:f>'Q40'!$B$4:$B$9</c:f>
              <c:strCache>
                <c:ptCount val="6"/>
                <c:pt idx="0">
                  <c:v>Very satisfied</c:v>
                </c:pt>
                <c:pt idx="1">
                  <c:v>Fairly satisfied</c:v>
                </c:pt>
                <c:pt idx="2">
                  <c:v>Neither/ nor</c:v>
                </c:pt>
                <c:pt idx="3">
                  <c:v>Fairly dissatisfied</c:v>
                </c:pt>
                <c:pt idx="4">
                  <c:v>Very dissatisfied</c:v>
                </c:pt>
                <c:pt idx="5">
                  <c:v>No opinion</c:v>
                </c:pt>
              </c:strCache>
            </c:strRef>
          </c:cat>
          <c:val>
            <c:numRef>
              <c:f>'Q40'!$C$4:$C$9</c:f>
              <c:numCache>
                <c:formatCode>0.0%</c:formatCode>
                <c:ptCount val="6"/>
                <c:pt idx="0">
                  <c:v>0.38800000000000018</c:v>
                </c:pt>
                <c:pt idx="1">
                  <c:v>0.38300000000000017</c:v>
                </c:pt>
                <c:pt idx="2">
                  <c:v>8.3000000000000046E-2</c:v>
                </c:pt>
                <c:pt idx="3">
                  <c:v>7.0000000000000021E-2</c:v>
                </c:pt>
                <c:pt idx="4">
                  <c:v>8.0000000000000071E-3</c:v>
                </c:pt>
                <c:pt idx="5">
                  <c:v>7.0000000000000021E-2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2"/>
  <c:userShapes r:id="rId3"/>
</c:chartSpace>
</file>

<file path=ppt/charts/chart2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23"/>
          <c:y val="9.9057182828802728E-2"/>
          <c:w val="0.57802064201282821"/>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4.5081466424049803E-2"/>
                  <c:y val="2.2849711005549139E-2"/>
                </c:manualLayout>
              </c:layout>
              <c:dLblPos val="bestFit"/>
              <c:showVal val="1"/>
            </c:dLbl>
            <c:dLbl>
              <c:idx val="4"/>
              <c:delete val="1"/>
            </c:dLbl>
            <c:txPr>
              <a:bodyPr/>
              <a:lstStyle/>
              <a:p>
                <a:pPr>
                  <a:defRPr b="1"/>
                </a:pPr>
                <a:endParaRPr lang="en-US"/>
              </a:p>
            </c:txPr>
            <c:dLblPos val="bestFit"/>
            <c:showVal val="1"/>
            <c:showLeaderLines val="1"/>
          </c:dLbls>
          <c:cat>
            <c:strRef>
              <c:f>Q10l!$B$4:$B$8</c:f>
              <c:strCache>
                <c:ptCount val="5"/>
                <c:pt idx="0">
                  <c:v>Very satisfied</c:v>
                </c:pt>
                <c:pt idx="1">
                  <c:v>Fairly satisfied</c:v>
                </c:pt>
                <c:pt idx="2">
                  <c:v>Neither/ nor</c:v>
                </c:pt>
                <c:pt idx="3">
                  <c:v>Fairly dissatisfied</c:v>
                </c:pt>
                <c:pt idx="4">
                  <c:v>Very dissatisfied</c:v>
                </c:pt>
              </c:strCache>
            </c:strRef>
          </c:cat>
          <c:val>
            <c:numRef>
              <c:f>Q10l!$C$4:$C$8</c:f>
              <c:numCache>
                <c:formatCode>0.0%</c:formatCode>
                <c:ptCount val="5"/>
                <c:pt idx="0">
                  <c:v>0.79200000000000004</c:v>
                </c:pt>
                <c:pt idx="1">
                  <c:v>0.18600000000000008</c:v>
                </c:pt>
                <c:pt idx="2">
                  <c:v>1.900000000000001E-2</c:v>
                </c:pt>
                <c:pt idx="3">
                  <c:v>3.0000000000000014E-3</c:v>
                </c:pt>
                <c:pt idx="4">
                  <c:v>0</c:v>
                </c:pt>
              </c:numCache>
            </c:numRef>
          </c:val>
        </c:ser>
        <c:dLbls>
          <c:showVal val="1"/>
        </c:dLbls>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28"/>
          <c:y val="9.9057182828802728E-2"/>
          <c:w val="0.57802064201282843"/>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5.1096370124020782E-2"/>
                  <c:y val="2.2849711005549139E-2"/>
                </c:manualLayout>
              </c:layout>
              <c:dLblPos val="bestFit"/>
              <c:showVal val="1"/>
            </c:dLbl>
            <c:dLbl>
              <c:idx val="4"/>
              <c:delete val="1"/>
            </c:dLbl>
            <c:dLblPos val="bestFit"/>
            <c:showVal val="1"/>
            <c:showLeaderLines val="1"/>
          </c:dLbls>
          <c:cat>
            <c:strRef>
              <c:f>Q10m!$B$4:$B$8</c:f>
              <c:strCache>
                <c:ptCount val="5"/>
                <c:pt idx="0">
                  <c:v>Very satisfied</c:v>
                </c:pt>
                <c:pt idx="1">
                  <c:v>Fairly satisfied</c:v>
                </c:pt>
                <c:pt idx="2">
                  <c:v>Neither/ nor</c:v>
                </c:pt>
                <c:pt idx="3">
                  <c:v>Fairly dissatisfied</c:v>
                </c:pt>
                <c:pt idx="4">
                  <c:v>Very dissatisfied</c:v>
                </c:pt>
              </c:strCache>
            </c:strRef>
          </c:cat>
          <c:val>
            <c:numRef>
              <c:f>Q10m!$C$4:$C$8</c:f>
              <c:numCache>
                <c:formatCode>0.0%</c:formatCode>
                <c:ptCount val="5"/>
                <c:pt idx="0">
                  <c:v>0.78800000000000003</c:v>
                </c:pt>
                <c:pt idx="1">
                  <c:v>0.19</c:v>
                </c:pt>
                <c:pt idx="2">
                  <c:v>1.900000000000001E-2</c:v>
                </c:pt>
                <c:pt idx="3">
                  <c:v>3.0000000000000014E-3</c:v>
                </c:pt>
                <c:pt idx="4">
                  <c:v>0</c:v>
                </c:pt>
              </c:numCache>
            </c:numRef>
          </c:val>
        </c:ser>
        <c:dLbls>
          <c:showVal val="1"/>
        </c:dLbls>
        <c:firstSliceAng val="0"/>
      </c:pieChart>
    </c:plotArea>
    <c:legend>
      <c:legendPos val="b"/>
      <c:layout>
        <c:manualLayout>
          <c:xMode val="edge"/>
          <c:yMode val="edge"/>
          <c:x val="1.4043218664303561E-3"/>
          <c:y val="0.8064195406297856"/>
          <c:w val="0.9971911209585157"/>
          <c:h val="0.13375232121883238"/>
        </c:manualLayout>
      </c:layout>
      <c:txPr>
        <a:bodyPr/>
        <a:lstStyle/>
        <a:p>
          <a:pPr>
            <a:defRPr b="0"/>
          </a:pPr>
          <a:endParaRPr lang="en-US"/>
        </a:p>
      </c:txPr>
    </c:legend>
    <c:plotVisOnly val="1"/>
    <c:dispBlanksAs val="zero"/>
  </c:chart>
  <c:txPr>
    <a:bodyPr/>
    <a:lstStyle/>
    <a:p>
      <a:pPr>
        <a:defRPr sz="1200" b="1"/>
      </a:pPr>
      <a:endParaRPr lang="en-US"/>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62054766882217"/>
          <c:y val="6.313441169532287E-2"/>
          <c:w val="0.57802064201282666"/>
          <c:h val="0.69042180121865881"/>
        </c:manualLayout>
      </c:layout>
      <c:pieChart>
        <c:varyColors val="1"/>
        <c:ser>
          <c:idx val="0"/>
          <c:order val="0"/>
          <c:dPt>
            <c:idx val="0"/>
            <c:spPr>
              <a:solidFill>
                <a:srgbClr val="009900"/>
              </a:solidFill>
            </c:spPr>
          </c:dPt>
          <c:dPt>
            <c:idx val="1"/>
            <c:spPr>
              <a:solidFill>
                <a:srgbClr val="CC3333"/>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delete val="1"/>
            </c:dLbl>
            <c:dLbl>
              <c:idx val="5"/>
              <c:spPr/>
              <c:txPr>
                <a:bodyPr/>
                <a:lstStyle/>
                <a:p>
                  <a:pPr>
                    <a:defRPr b="1">
                      <a:solidFill>
                        <a:schemeClr val="bg1"/>
                      </a:solidFill>
                    </a:defRPr>
                  </a:pPr>
                  <a:endParaRPr lang="en-US"/>
                </a:p>
              </c:txPr>
            </c:dLbl>
            <c:txPr>
              <a:bodyPr/>
              <a:lstStyle/>
              <a:p>
                <a:pPr>
                  <a:defRPr b="1"/>
                </a:pPr>
                <a:endParaRPr lang="en-US"/>
              </a:p>
            </c:txPr>
            <c:dLblPos val="bestFit"/>
            <c:showVal val="1"/>
            <c:showLeaderLines val="1"/>
          </c:dLbls>
          <c:cat>
            <c:strRef>
              <c:f>'Q14'!$B$4:$B$6</c:f>
              <c:strCache>
                <c:ptCount val="3"/>
                <c:pt idx="0">
                  <c:v>Yes</c:v>
                </c:pt>
                <c:pt idx="1">
                  <c:v>No</c:v>
                </c:pt>
                <c:pt idx="2">
                  <c:v>Not sure</c:v>
                </c:pt>
              </c:strCache>
            </c:strRef>
          </c:cat>
          <c:val>
            <c:numRef>
              <c:f>'Q14'!$C$4:$C$6</c:f>
              <c:numCache>
                <c:formatCode>0%</c:formatCode>
                <c:ptCount val="3"/>
                <c:pt idx="0">
                  <c:v>0.37000000000000016</c:v>
                </c:pt>
                <c:pt idx="1">
                  <c:v>0.64000000000000035</c:v>
                </c:pt>
                <c:pt idx="2" formatCode="General">
                  <c:v>0</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2"/>
  <c:userShapes r:id="rId3"/>
</c:chartSpace>
</file>

<file path=ppt/charts/chart23.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62054766882217"/>
          <c:y val="6.313441169532287E-2"/>
          <c:w val="0.57802064201282666"/>
          <c:h val="0.69042180121865881"/>
        </c:manualLayout>
      </c:layout>
      <c:pieChart>
        <c:varyColors val="1"/>
        <c:ser>
          <c:idx val="0"/>
          <c:order val="0"/>
          <c:dPt>
            <c:idx val="0"/>
            <c:spPr>
              <a:solidFill>
                <a:srgbClr val="009900"/>
              </a:solidFill>
            </c:spPr>
          </c:dPt>
          <c:dPt>
            <c:idx val="1"/>
            <c:spPr>
              <a:solidFill>
                <a:srgbClr val="CC3333"/>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delete val="1"/>
            </c:dLbl>
            <c:dLbl>
              <c:idx val="5"/>
              <c:spPr/>
              <c:txPr>
                <a:bodyPr/>
                <a:lstStyle/>
                <a:p>
                  <a:pPr>
                    <a:defRPr b="1">
                      <a:solidFill>
                        <a:schemeClr val="bg1"/>
                      </a:solidFill>
                    </a:defRPr>
                  </a:pPr>
                  <a:endParaRPr lang="en-US"/>
                </a:p>
              </c:txPr>
            </c:dLbl>
            <c:txPr>
              <a:bodyPr/>
              <a:lstStyle/>
              <a:p>
                <a:pPr>
                  <a:defRPr b="1"/>
                </a:pPr>
                <a:endParaRPr lang="en-US"/>
              </a:p>
            </c:txPr>
            <c:dLblPos val="bestFit"/>
            <c:showVal val="1"/>
            <c:showLeaderLines val="1"/>
          </c:dLbls>
          <c:cat>
            <c:strRef>
              <c:f>'Q15'!$B$4:$B$6</c:f>
              <c:strCache>
                <c:ptCount val="3"/>
                <c:pt idx="0">
                  <c:v>Yes</c:v>
                </c:pt>
                <c:pt idx="1">
                  <c:v>No</c:v>
                </c:pt>
                <c:pt idx="2">
                  <c:v>Not sure</c:v>
                </c:pt>
              </c:strCache>
            </c:strRef>
          </c:cat>
          <c:val>
            <c:numRef>
              <c:f>'Q15'!$C$4:$C$6</c:f>
              <c:numCache>
                <c:formatCode>0%</c:formatCode>
                <c:ptCount val="3"/>
                <c:pt idx="0">
                  <c:v>6.0000000000000026E-2</c:v>
                </c:pt>
                <c:pt idx="1">
                  <c:v>0.95000000000000029</c:v>
                </c:pt>
                <c:pt idx="2" formatCode="General">
                  <c:v>0</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2"/>
  <c:userShapes r:id="rId3"/>
</c:chartSpace>
</file>

<file path=ppt/charts/chart2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95"/>
          <c:y val="9.9057182828802728E-2"/>
          <c:w val="0.57802064201282732"/>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delete val="1"/>
            </c:dLbl>
            <c:dLbl>
              <c:idx val="3"/>
              <c:delete val="1"/>
            </c:dLbl>
            <c:dLbl>
              <c:idx val="4"/>
              <c:delete val="1"/>
            </c:dLbl>
            <c:dLbl>
              <c:idx val="5"/>
              <c:delete val="1"/>
            </c:dLbl>
            <c:txPr>
              <a:bodyPr/>
              <a:lstStyle/>
              <a:p>
                <a:pPr>
                  <a:defRPr b="1"/>
                </a:pPr>
                <a:endParaRPr lang="en-US"/>
              </a:p>
            </c:txPr>
            <c:dLblPos val="bestFit"/>
            <c:showVal val="1"/>
            <c:showLeaderLines val="1"/>
          </c:dLbls>
          <c:cat>
            <c:strRef>
              <c:f>'Q16'!$B$4:$B$9</c:f>
              <c:strCache>
                <c:ptCount val="6"/>
                <c:pt idx="0">
                  <c:v>Very satisfied</c:v>
                </c:pt>
                <c:pt idx="1">
                  <c:v>Fairly satisfied</c:v>
                </c:pt>
                <c:pt idx="2">
                  <c:v>Neither/ nor</c:v>
                </c:pt>
                <c:pt idx="3">
                  <c:v>Fairly dissatisfied</c:v>
                </c:pt>
                <c:pt idx="4">
                  <c:v>Very dissatisfied</c:v>
                </c:pt>
                <c:pt idx="5">
                  <c:v>No opinion</c:v>
                </c:pt>
              </c:strCache>
            </c:strRef>
          </c:cat>
          <c:val>
            <c:numRef>
              <c:f>'Q16'!$C$4:$C$9</c:f>
              <c:numCache>
                <c:formatCode>0.0%</c:formatCode>
                <c:ptCount val="6"/>
                <c:pt idx="0">
                  <c:v>0.98</c:v>
                </c:pt>
                <c:pt idx="1">
                  <c:v>2.0000000000000011E-2</c:v>
                </c:pt>
                <c:pt idx="2">
                  <c:v>0</c:v>
                </c:pt>
                <c:pt idx="3">
                  <c:v>0</c:v>
                </c:pt>
                <c:pt idx="4">
                  <c:v>0</c:v>
                </c:pt>
                <c:pt idx="5">
                  <c:v>0</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48"/>
          <c:y val="9.9057182828802728E-2"/>
          <c:w val="0.57802064201282577"/>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5"/>
              <c:spPr/>
              <c:txPr>
                <a:bodyPr/>
                <a:lstStyle/>
                <a:p>
                  <a:pPr>
                    <a:defRPr b="1">
                      <a:solidFill>
                        <a:schemeClr val="bg1"/>
                      </a:solidFill>
                    </a:defRPr>
                  </a:pPr>
                  <a:endParaRPr lang="en-US"/>
                </a:p>
              </c:txPr>
            </c:dLbl>
            <c:txPr>
              <a:bodyPr/>
              <a:lstStyle/>
              <a:p>
                <a:pPr>
                  <a:defRPr b="1"/>
                </a:pPr>
                <a:endParaRPr lang="en-US"/>
              </a:p>
            </c:txPr>
            <c:dLblPos val="bestFit"/>
            <c:showVal val="1"/>
            <c:showLeaderLines val="1"/>
          </c:dLbls>
          <c:cat>
            <c:strRef>
              <c:f>Q17a!$B$4:$B$9</c:f>
              <c:strCache>
                <c:ptCount val="6"/>
                <c:pt idx="0">
                  <c:v>Very satisfied</c:v>
                </c:pt>
                <c:pt idx="1">
                  <c:v>Satisfied</c:v>
                </c:pt>
                <c:pt idx="2">
                  <c:v>Neither/ nor</c:v>
                </c:pt>
                <c:pt idx="3">
                  <c:v>Dissatisfied</c:v>
                </c:pt>
                <c:pt idx="4">
                  <c:v>Very dissatisfied</c:v>
                </c:pt>
                <c:pt idx="5">
                  <c:v>Don’t know</c:v>
                </c:pt>
              </c:strCache>
            </c:strRef>
          </c:cat>
          <c:val>
            <c:numRef>
              <c:f>Q17a!$C$4:$C$9</c:f>
              <c:numCache>
                <c:formatCode>0.0%</c:formatCode>
                <c:ptCount val="6"/>
                <c:pt idx="0">
                  <c:v>0.32200000000000017</c:v>
                </c:pt>
                <c:pt idx="1">
                  <c:v>0.34100000000000008</c:v>
                </c:pt>
                <c:pt idx="2">
                  <c:v>0.14100000000000001</c:v>
                </c:pt>
                <c:pt idx="3">
                  <c:v>1.4999999999999998E-2</c:v>
                </c:pt>
                <c:pt idx="4">
                  <c:v>5.0000000000000027E-3</c:v>
                </c:pt>
                <c:pt idx="5">
                  <c:v>0.17600000000000007</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53"/>
          <c:y val="9.9057182828802728E-2"/>
          <c:w val="0.57802064201282599"/>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3"/>
              <c:layout>
                <c:manualLayout>
                  <c:x val="4.2620565666171865E-3"/>
                  <c:y val="2.9693140334709749E-2"/>
                </c:manualLayout>
              </c:layout>
              <c:dLblPos val="bestFit"/>
              <c:showVal val="1"/>
            </c:dLbl>
            <c:dLbl>
              <c:idx val="4"/>
              <c:layout>
                <c:manualLayout>
                  <c:x val="5.9383794428589008E-2"/>
                  <c:y val="3.0209070527996915E-3"/>
                </c:manualLayout>
              </c:layout>
              <c:dLblPos val="bestFit"/>
              <c:showVal val="1"/>
            </c:dLbl>
            <c:dLbl>
              <c:idx val="5"/>
              <c:spPr/>
              <c:txPr>
                <a:bodyPr/>
                <a:lstStyle/>
                <a:p>
                  <a:pPr>
                    <a:defRPr b="1">
                      <a:solidFill>
                        <a:schemeClr val="bg1"/>
                      </a:solidFill>
                    </a:defRPr>
                  </a:pPr>
                  <a:endParaRPr lang="en-US"/>
                </a:p>
              </c:txPr>
            </c:dLbl>
            <c:txPr>
              <a:bodyPr/>
              <a:lstStyle/>
              <a:p>
                <a:pPr>
                  <a:defRPr b="1"/>
                </a:pPr>
                <a:endParaRPr lang="en-US"/>
              </a:p>
            </c:txPr>
            <c:dLblPos val="bestFit"/>
            <c:showVal val="1"/>
            <c:showLeaderLines val="1"/>
          </c:dLbls>
          <c:cat>
            <c:strRef>
              <c:f>Q17b!$B$4:$B$9</c:f>
              <c:strCache>
                <c:ptCount val="6"/>
                <c:pt idx="0">
                  <c:v>Very satisfied</c:v>
                </c:pt>
                <c:pt idx="1">
                  <c:v>Satisfied</c:v>
                </c:pt>
                <c:pt idx="2">
                  <c:v>Neither/ nor</c:v>
                </c:pt>
                <c:pt idx="3">
                  <c:v>Dissatisfied</c:v>
                </c:pt>
                <c:pt idx="4">
                  <c:v>Very dissatisfied</c:v>
                </c:pt>
                <c:pt idx="5">
                  <c:v>Don’t know</c:v>
                </c:pt>
              </c:strCache>
            </c:strRef>
          </c:cat>
          <c:val>
            <c:numRef>
              <c:f>Q17b!$C$4:$C$9</c:f>
              <c:numCache>
                <c:formatCode>0.0%</c:formatCode>
                <c:ptCount val="6"/>
                <c:pt idx="0">
                  <c:v>0.221</c:v>
                </c:pt>
                <c:pt idx="1">
                  <c:v>0.52</c:v>
                </c:pt>
                <c:pt idx="2">
                  <c:v>0.14900000000000008</c:v>
                </c:pt>
                <c:pt idx="3">
                  <c:v>2.1000000000000012E-2</c:v>
                </c:pt>
                <c:pt idx="4">
                  <c:v>7.0000000000000027E-3</c:v>
                </c:pt>
                <c:pt idx="5">
                  <c:v>8.2000000000000003E-2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59"/>
          <c:y val="9.9057182828802728E-2"/>
          <c:w val="0.57802064201282621"/>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5"/>
              <c:spPr/>
              <c:txPr>
                <a:bodyPr/>
                <a:lstStyle/>
                <a:p>
                  <a:pPr>
                    <a:defRPr b="1">
                      <a:solidFill>
                        <a:schemeClr val="bg1"/>
                      </a:solidFill>
                    </a:defRPr>
                  </a:pPr>
                  <a:endParaRPr lang="en-US"/>
                </a:p>
              </c:txPr>
            </c:dLbl>
            <c:txPr>
              <a:bodyPr/>
              <a:lstStyle/>
              <a:p>
                <a:pPr>
                  <a:defRPr b="1"/>
                </a:pPr>
                <a:endParaRPr lang="en-US"/>
              </a:p>
            </c:txPr>
            <c:dLblPos val="bestFit"/>
            <c:showVal val="1"/>
            <c:showLeaderLines val="1"/>
          </c:dLbls>
          <c:cat>
            <c:strRef>
              <c:f>Q17c!$B$4:$B$9</c:f>
              <c:strCache>
                <c:ptCount val="6"/>
                <c:pt idx="0">
                  <c:v>Very satisfied</c:v>
                </c:pt>
                <c:pt idx="1">
                  <c:v>Satisfied</c:v>
                </c:pt>
                <c:pt idx="2">
                  <c:v>Neither/ nor</c:v>
                </c:pt>
                <c:pt idx="3">
                  <c:v>Dissatisfied</c:v>
                </c:pt>
                <c:pt idx="4">
                  <c:v>Very dissatisfied</c:v>
                </c:pt>
                <c:pt idx="5">
                  <c:v>Don’t know</c:v>
                </c:pt>
              </c:strCache>
            </c:strRef>
          </c:cat>
          <c:val>
            <c:numRef>
              <c:f>Q17c!$C$4:$C$9</c:f>
              <c:numCache>
                <c:formatCode>0.0%</c:formatCode>
                <c:ptCount val="6"/>
                <c:pt idx="0">
                  <c:v>0.20100000000000001</c:v>
                </c:pt>
                <c:pt idx="1">
                  <c:v>0.56200000000000039</c:v>
                </c:pt>
                <c:pt idx="2">
                  <c:v>0.14900000000000008</c:v>
                </c:pt>
                <c:pt idx="3">
                  <c:v>2.5999999999999999E-2</c:v>
                </c:pt>
                <c:pt idx="4">
                  <c:v>1.0000000000000005E-2</c:v>
                </c:pt>
                <c:pt idx="5">
                  <c:v>5.1999999999999998E-2</c:v>
                </c:pt>
              </c:numCache>
            </c:numRef>
          </c:val>
        </c:ser>
        <c:dLbls>
          <c:showVal val="1"/>
        </c:dLbls>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67"/>
          <c:y val="9.9057182828802728E-2"/>
          <c:w val="0.57802064201282644"/>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0"/>
              <c:layout>
                <c:manualLayout>
                  <c:x val="-4.5234325492487945E-2"/>
                  <c:y val="0.10316850155655939"/>
                </c:manualLayout>
              </c:layout>
              <c:dLblPos val="bestFit"/>
              <c:showVal val="1"/>
            </c:dLbl>
            <c:dLbl>
              <c:idx val="5"/>
              <c:layout>
                <c:manualLayout>
                  <c:x val="1.2942699280390185E-2"/>
                  <c:y val="1.8329098972043032E-3"/>
                </c:manualLayout>
              </c:layout>
              <c:spPr/>
              <c:txPr>
                <a:bodyPr/>
                <a:lstStyle/>
                <a:p>
                  <a:pPr>
                    <a:defRPr b="1">
                      <a:solidFill>
                        <a:sysClr val="windowText" lastClr="000000"/>
                      </a:solidFill>
                    </a:defRPr>
                  </a:pPr>
                  <a:endParaRPr lang="en-US"/>
                </a:p>
              </c:txPr>
              <c:dLblPos val="bestFit"/>
              <c:showVal val="1"/>
            </c:dLbl>
            <c:txPr>
              <a:bodyPr/>
              <a:lstStyle/>
              <a:p>
                <a:pPr>
                  <a:defRPr b="1"/>
                </a:pPr>
                <a:endParaRPr lang="en-US"/>
              </a:p>
            </c:txPr>
            <c:dLblPos val="bestFit"/>
            <c:showVal val="1"/>
            <c:showLeaderLines val="1"/>
          </c:dLbls>
          <c:cat>
            <c:strRef>
              <c:f>Q17d!$B$4:$B$9</c:f>
              <c:strCache>
                <c:ptCount val="6"/>
                <c:pt idx="0">
                  <c:v>Very satisfied</c:v>
                </c:pt>
                <c:pt idx="1">
                  <c:v>Satisfied</c:v>
                </c:pt>
                <c:pt idx="2">
                  <c:v>Neither/ nor</c:v>
                </c:pt>
                <c:pt idx="3">
                  <c:v>Dissatisfied</c:v>
                </c:pt>
                <c:pt idx="4">
                  <c:v>Very dissatisfied</c:v>
                </c:pt>
                <c:pt idx="5">
                  <c:v>Don’t know</c:v>
                </c:pt>
              </c:strCache>
            </c:strRef>
          </c:cat>
          <c:val>
            <c:numRef>
              <c:f>Q17d!$C$4:$C$9</c:f>
              <c:numCache>
                <c:formatCode>0.0%</c:formatCode>
                <c:ptCount val="6"/>
                <c:pt idx="0">
                  <c:v>0.10700000000000004</c:v>
                </c:pt>
                <c:pt idx="1">
                  <c:v>0.251</c:v>
                </c:pt>
                <c:pt idx="2">
                  <c:v>0.29700000000000021</c:v>
                </c:pt>
                <c:pt idx="3">
                  <c:v>0.21000000000000008</c:v>
                </c:pt>
                <c:pt idx="4">
                  <c:v>0.11799999999999998</c:v>
                </c:pt>
                <c:pt idx="5">
                  <c:v>1.7000000000000001E-2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75"/>
          <c:y val="9.9057182828802728E-2"/>
          <c:w val="0.57802064201282666"/>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5"/>
              <c:layout>
                <c:manualLayout>
                  <c:x val="2.7979840126701495E-2"/>
                  <c:y val="0.10960122329764276"/>
                </c:manualLayout>
              </c:layout>
              <c:spPr/>
              <c:txPr>
                <a:bodyPr/>
                <a:lstStyle/>
                <a:p>
                  <a:pPr>
                    <a:defRPr b="1">
                      <a:solidFill>
                        <a:schemeClr val="bg1"/>
                      </a:solidFill>
                    </a:defRPr>
                  </a:pPr>
                  <a:endParaRPr lang="en-US"/>
                </a:p>
              </c:txPr>
              <c:dLblPos val="bestFit"/>
              <c:showVal val="1"/>
            </c:dLbl>
            <c:txPr>
              <a:bodyPr/>
              <a:lstStyle/>
              <a:p>
                <a:pPr>
                  <a:defRPr b="1"/>
                </a:pPr>
                <a:endParaRPr lang="en-US"/>
              </a:p>
            </c:txPr>
            <c:dLblPos val="bestFit"/>
            <c:showVal val="1"/>
            <c:showLeaderLines val="1"/>
          </c:dLbls>
          <c:cat>
            <c:strRef>
              <c:f>'Q18'!$B$4:$B$6</c:f>
              <c:strCache>
                <c:ptCount val="3"/>
                <c:pt idx="0">
                  <c:v>Yes</c:v>
                </c:pt>
                <c:pt idx="1">
                  <c:v>No</c:v>
                </c:pt>
                <c:pt idx="2">
                  <c:v>Not sure</c:v>
                </c:pt>
              </c:strCache>
            </c:strRef>
          </c:cat>
          <c:val>
            <c:numRef>
              <c:f>'Q18'!$C$4:$C$6</c:f>
              <c:numCache>
                <c:formatCode>0%</c:formatCode>
                <c:ptCount val="3"/>
                <c:pt idx="0">
                  <c:v>0.15000000000000008</c:v>
                </c:pt>
                <c:pt idx="1">
                  <c:v>0.74000000000000032</c:v>
                </c:pt>
                <c:pt idx="2">
                  <c:v>0.11</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34"/>
          <c:y val="9.9057182828802631E-2"/>
          <c:w val="0.57802064201282533"/>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3.7503161376551014E-3"/>
                  <c:y val="3.4434380411397805E-2"/>
                </c:manualLayout>
              </c:layout>
              <c:dLblPos val="bestFit"/>
              <c:showVal val="1"/>
            </c:dLbl>
            <c:dLbl>
              <c:idx val="3"/>
              <c:layout>
                <c:manualLayout>
                  <c:x val="6.0800256888485678E-3"/>
                  <c:y val="6.6824840002240289E-3"/>
                </c:manualLayout>
              </c:layout>
              <c:dLblPos val="bestFit"/>
              <c:showVal val="1"/>
            </c:dLbl>
            <c:dLbl>
              <c:idx val="4"/>
              <c:delete val="1"/>
            </c:dLbl>
            <c:dLbl>
              <c:idx val="5"/>
              <c:layout>
                <c:manualLayout>
                  <c:x val="5.2135953873740114E-2"/>
                  <c:y val="7.6139303415039264E-3"/>
                </c:manualLayout>
              </c:layout>
              <c:spPr/>
              <c:txPr>
                <a:bodyPr/>
                <a:lstStyle/>
                <a:p>
                  <a:pPr>
                    <a:defRPr b="1">
                      <a:solidFill>
                        <a:sysClr val="windowText" lastClr="000000"/>
                      </a:solidFill>
                    </a:defRPr>
                  </a:pPr>
                  <a:endParaRPr lang="en-US"/>
                </a:p>
              </c:txPr>
              <c:dLblPos val="bestFit"/>
              <c:showVal val="1"/>
            </c:dLbl>
            <c:txPr>
              <a:bodyPr/>
              <a:lstStyle/>
              <a:p>
                <a:pPr>
                  <a:defRPr b="1"/>
                </a:pPr>
                <a:endParaRPr lang="en-US"/>
              </a:p>
            </c:txPr>
            <c:dLblPos val="bestFit"/>
            <c:showVal val="1"/>
            <c:showLeaderLines val="1"/>
          </c:dLbls>
          <c:cat>
            <c:strRef>
              <c:f>'Q1'!$B$4:$B$9</c:f>
              <c:strCache>
                <c:ptCount val="6"/>
                <c:pt idx="0">
                  <c:v>Very satisfied</c:v>
                </c:pt>
                <c:pt idx="1">
                  <c:v>Fairly satisfied</c:v>
                </c:pt>
                <c:pt idx="2">
                  <c:v>Neither/ nor</c:v>
                </c:pt>
                <c:pt idx="3">
                  <c:v>Fairly dissatisfied</c:v>
                </c:pt>
                <c:pt idx="4">
                  <c:v>Very dissatisfied</c:v>
                </c:pt>
                <c:pt idx="5">
                  <c:v>No opinion</c:v>
                </c:pt>
              </c:strCache>
            </c:strRef>
          </c:cat>
          <c:val>
            <c:numRef>
              <c:f>'Q1'!$C$4:$C$9</c:f>
              <c:numCache>
                <c:formatCode>0.0%</c:formatCode>
                <c:ptCount val="6"/>
                <c:pt idx="0">
                  <c:v>0.55500000000000005</c:v>
                </c:pt>
                <c:pt idx="1">
                  <c:v>0.38000000000000017</c:v>
                </c:pt>
                <c:pt idx="2">
                  <c:v>3.500000000000001E-2</c:v>
                </c:pt>
                <c:pt idx="3">
                  <c:v>1.7999999999999999E-2</c:v>
                </c:pt>
                <c:pt idx="5">
                  <c:v>1.2999999999999998E-2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75"/>
          <c:y val="9.9057182828802728E-2"/>
          <c:w val="0.57802064201282666"/>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rgbClr val="FFC000"/>
              </a:solidFill>
            </c:spPr>
          </c:dPt>
          <c:dPt>
            <c:idx val="3"/>
            <c:spPr>
              <a:solidFill>
                <a:srgbClr val="CC3333"/>
              </a:solidFill>
            </c:spPr>
          </c:dPt>
          <c:dPt>
            <c:idx val="4"/>
            <c:spPr>
              <a:solidFill>
                <a:schemeClr val="tx1"/>
              </a:solidFill>
            </c:spPr>
          </c:dPt>
          <c:dPt>
            <c:idx val="5"/>
            <c:spPr>
              <a:solidFill>
                <a:schemeClr val="tx1"/>
              </a:solidFill>
            </c:spPr>
          </c:dPt>
          <c:dLbls>
            <c:dLbl>
              <c:idx val="4"/>
              <c:spPr/>
              <c:txPr>
                <a:bodyPr/>
                <a:lstStyle/>
                <a:p>
                  <a:pPr>
                    <a:defRPr b="1">
                      <a:solidFill>
                        <a:schemeClr val="bg1"/>
                      </a:solidFill>
                    </a:defRPr>
                  </a:pPr>
                  <a:endParaRPr lang="en-US"/>
                </a:p>
              </c:txPr>
            </c:dLbl>
            <c:txPr>
              <a:bodyPr/>
              <a:lstStyle/>
              <a:p>
                <a:pPr>
                  <a:defRPr b="1"/>
                </a:pPr>
                <a:endParaRPr lang="en-US"/>
              </a:p>
            </c:txPr>
            <c:dLblPos val="bestFit"/>
            <c:showVal val="1"/>
            <c:showLeaderLines val="1"/>
          </c:dLbls>
          <c:cat>
            <c:strRef>
              <c:f>'Q19'!$B$4:$B$8</c:f>
              <c:strCache>
                <c:ptCount val="5"/>
                <c:pt idx="0">
                  <c:v>Very safe</c:v>
                </c:pt>
                <c:pt idx="1">
                  <c:v>Fairly safe</c:v>
                </c:pt>
                <c:pt idx="2">
                  <c:v>A bit unsafe</c:v>
                </c:pt>
                <c:pt idx="3">
                  <c:v>Very unsafe</c:v>
                </c:pt>
                <c:pt idx="4">
                  <c:v>Don’t know</c:v>
                </c:pt>
              </c:strCache>
            </c:strRef>
          </c:cat>
          <c:val>
            <c:numRef>
              <c:f>'Q19'!$C$4:$C$8</c:f>
              <c:numCache>
                <c:formatCode>0.0%</c:formatCode>
                <c:ptCount val="5"/>
                <c:pt idx="0">
                  <c:v>0.40800000000000008</c:v>
                </c:pt>
                <c:pt idx="1">
                  <c:v>0.48800000000000021</c:v>
                </c:pt>
                <c:pt idx="2">
                  <c:v>3.500000000000001E-2</c:v>
                </c:pt>
                <c:pt idx="3">
                  <c:v>5.0000000000000027E-3</c:v>
                </c:pt>
                <c:pt idx="4">
                  <c:v>6.5000000000000002E-2</c:v>
                </c:pt>
              </c:numCache>
            </c:numRef>
          </c:val>
        </c:ser>
        <c:dLbls>
          <c:showVal val="1"/>
        </c:dLbls>
        <c:firstSliceAng val="0"/>
      </c:pieChart>
    </c:plotArea>
    <c:legend>
      <c:legendPos val="b"/>
      <c:layout>
        <c:manualLayout>
          <c:xMode val="edge"/>
          <c:yMode val="edge"/>
          <c:x val="1.4043218664303561E-3"/>
          <c:y val="0.8064195406297856"/>
          <c:w val="0.91599002946829355"/>
          <c:h val="0.13375232121883238"/>
        </c:manualLayout>
      </c:layout>
      <c:txPr>
        <a:bodyPr/>
        <a:lstStyle/>
        <a:p>
          <a:pPr rtl="0">
            <a:defRPr/>
          </a:pPr>
          <a:endParaRPr lang="en-US"/>
        </a:p>
      </c:txPr>
    </c:legend>
    <c:plotVisOnly val="1"/>
    <c:dispBlanksAs val="zero"/>
  </c:chart>
  <c:txPr>
    <a:bodyPr/>
    <a:lstStyle/>
    <a:p>
      <a:pPr>
        <a:defRPr sz="1200"/>
      </a:pPr>
      <a:endParaRPr lang="en-US"/>
    </a:p>
  </c:txPr>
  <c:externalData r:id="rId1"/>
  <c:userShapes r:id="rId2"/>
</c:chartSpace>
</file>

<file path=ppt/charts/chart3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12"/>
          <c:y val="9.9057182828802728E-2"/>
          <c:w val="0.57802064201282799"/>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0"/>
              <c:delete val="1"/>
            </c:dLbl>
            <c:dLbl>
              <c:idx val="1"/>
              <c:layout>
                <c:manualLayout>
                  <c:x val="-2.2717865021772098E-2"/>
                  <c:y val="9.4921821301468062E-2"/>
                </c:manualLayout>
              </c:layout>
              <c:dLblPos val="bestFit"/>
              <c:showVal val="1"/>
            </c:dLbl>
            <c:dLbl>
              <c:idx val="5"/>
              <c:spPr/>
              <c:txPr>
                <a:bodyPr/>
                <a:lstStyle/>
                <a:p>
                  <a:pPr>
                    <a:defRPr b="1">
                      <a:solidFill>
                        <a:sysClr val="windowText" lastClr="000000"/>
                      </a:solidFill>
                    </a:defRPr>
                  </a:pPr>
                  <a:endParaRPr lang="en-US"/>
                </a:p>
              </c:txPr>
            </c:dLbl>
            <c:txPr>
              <a:bodyPr/>
              <a:lstStyle/>
              <a:p>
                <a:pPr>
                  <a:defRPr b="1"/>
                </a:pPr>
                <a:endParaRPr lang="en-US"/>
              </a:p>
            </c:txPr>
            <c:dLblPos val="bestFit"/>
            <c:showVal val="1"/>
            <c:showLeaderLines val="1"/>
          </c:dLbls>
          <c:cat>
            <c:strRef>
              <c:f>'Q24'!$B$4:$B$9</c:f>
              <c:strCache>
                <c:ptCount val="6"/>
                <c:pt idx="0">
                  <c:v>Much better</c:v>
                </c:pt>
                <c:pt idx="1">
                  <c:v>Better</c:v>
                </c:pt>
                <c:pt idx="2">
                  <c:v>No change</c:v>
                </c:pt>
                <c:pt idx="3">
                  <c:v>Worse</c:v>
                </c:pt>
                <c:pt idx="4">
                  <c:v>Much worse</c:v>
                </c:pt>
                <c:pt idx="5">
                  <c:v>Don't know</c:v>
                </c:pt>
              </c:strCache>
            </c:strRef>
          </c:cat>
          <c:val>
            <c:numRef>
              <c:f>'Q24'!$C$4:$C$9</c:f>
              <c:numCache>
                <c:formatCode>0.0%</c:formatCode>
                <c:ptCount val="6"/>
                <c:pt idx="0">
                  <c:v>0</c:v>
                </c:pt>
                <c:pt idx="1">
                  <c:v>4.5000000000000012E-2</c:v>
                </c:pt>
                <c:pt idx="2">
                  <c:v>0.8330000000000003</c:v>
                </c:pt>
                <c:pt idx="3">
                  <c:v>0.11</c:v>
                </c:pt>
                <c:pt idx="4">
                  <c:v>5.0000000000000027E-3</c:v>
                </c:pt>
                <c:pt idx="5">
                  <c:v>8.0000000000000071E-3</c:v>
                </c:pt>
              </c:numCache>
            </c:numRef>
          </c:val>
        </c:ser>
        <c:firstSliceAng val="0"/>
      </c:pieChart>
    </c:plotArea>
    <c:legend>
      <c:legendPos val="b"/>
      <c:layout>
        <c:manualLayout>
          <c:xMode val="edge"/>
          <c:yMode val="edge"/>
          <c:x val="1.4042668874341558E-3"/>
          <c:y val="0.79923498640308965"/>
          <c:w val="0.9971911209585157"/>
          <c:h val="0.15171374246824004"/>
        </c:manualLayout>
      </c:layout>
    </c:legend>
    <c:plotVisOnly val="1"/>
    <c:dispBlanksAs val="zero"/>
  </c:chart>
  <c:txPr>
    <a:bodyPr/>
    <a:lstStyle/>
    <a:p>
      <a:pPr>
        <a:defRPr sz="1200"/>
      </a:pPr>
      <a:endParaRPr lang="en-US"/>
    </a:p>
  </c:txPr>
  <c:externalData r:id="rId1"/>
  <c:userShapes r:id="rId2"/>
</c:chartSpace>
</file>

<file path=ppt/charts/chart3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23"/>
          <c:y val="9.9057182828802728E-2"/>
          <c:w val="0.57802064201282821"/>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rgbClr val="FFC000"/>
              </a:solidFill>
            </c:spPr>
          </c:dPt>
          <c:dPt>
            <c:idx val="3"/>
            <c:spPr>
              <a:solidFill>
                <a:srgbClr val="CC3333"/>
              </a:solidFill>
            </c:spPr>
          </c:dPt>
          <c:dPt>
            <c:idx val="4"/>
            <c:spPr>
              <a:solidFill>
                <a:schemeClr val="tx1"/>
              </a:solidFill>
            </c:spPr>
          </c:dPt>
          <c:dPt>
            <c:idx val="5"/>
            <c:spPr>
              <a:solidFill>
                <a:schemeClr val="tx1"/>
              </a:solidFill>
            </c:spPr>
          </c:dPt>
          <c:dLbls>
            <c:dLbl>
              <c:idx val="0"/>
              <c:layout>
                <c:manualLayout>
                  <c:x val="-7.4860212690783814E-2"/>
                  <c:y val="0.14121722188562347"/>
                </c:manualLayout>
              </c:layout>
              <c:dLblPos val="bestFit"/>
              <c:showVal val="1"/>
            </c:dLbl>
            <c:dLbl>
              <c:idx val="2"/>
              <c:layout>
                <c:manualLayout>
                  <c:x val="9.4402019113185312E-2"/>
                  <c:y val="-9.6145741228196718E-2"/>
                </c:manualLayout>
              </c:layout>
              <c:dLblPos val="bestFit"/>
              <c:showVal val="1"/>
            </c:dLbl>
            <c:dLbl>
              <c:idx val="3"/>
              <c:layout>
                <c:manualLayout>
                  <c:x val="7.7025341215540999E-2"/>
                  <c:y val="-7.5621676082958403E-2"/>
                </c:manualLayout>
              </c:layout>
              <c:dLblPos val="bestFit"/>
              <c:showVal val="1"/>
            </c:dLbl>
            <c:dLbl>
              <c:idx val="4"/>
              <c:layout>
                <c:manualLayout>
                  <c:x val="0.15163003890269244"/>
                  <c:y val="9.8711815084283144E-2"/>
                </c:manualLayout>
              </c:layout>
              <c:spPr/>
              <c:txPr>
                <a:bodyPr/>
                <a:lstStyle/>
                <a:p>
                  <a:pPr>
                    <a:defRPr b="1">
                      <a:solidFill>
                        <a:schemeClr val="bg1"/>
                      </a:solidFill>
                    </a:defRPr>
                  </a:pPr>
                  <a:endParaRPr lang="en-US"/>
                </a:p>
              </c:txPr>
              <c:dLblPos val="bestFit"/>
              <c:showVal val="1"/>
            </c:dLbl>
            <c:dLbl>
              <c:idx val="5"/>
              <c:layout>
                <c:manualLayout>
                  <c:x val="9.715111427275068E-2"/>
                  <c:y val="0.10600894618429456"/>
                </c:manualLayout>
              </c:layout>
              <c:spPr/>
              <c:txPr>
                <a:bodyPr/>
                <a:lstStyle/>
                <a:p>
                  <a:pPr>
                    <a:defRPr b="1">
                      <a:solidFill>
                        <a:schemeClr val="bg1"/>
                      </a:solidFill>
                    </a:defRPr>
                  </a:pPr>
                  <a:endParaRPr lang="en-US"/>
                </a:p>
              </c:txPr>
              <c:dLblPos val="bestFit"/>
              <c:showVal val="1"/>
            </c:dLbl>
            <c:txPr>
              <a:bodyPr/>
              <a:lstStyle/>
              <a:p>
                <a:pPr>
                  <a:defRPr b="1"/>
                </a:pPr>
                <a:endParaRPr lang="en-US"/>
              </a:p>
            </c:txPr>
            <c:dLblPos val="bestFit"/>
            <c:showVal val="1"/>
            <c:showLeaderLines val="1"/>
          </c:dLbls>
          <c:cat>
            <c:strRef>
              <c:f>'Q25'!$B$4:$B$8</c:f>
              <c:strCache>
                <c:ptCount val="5"/>
                <c:pt idx="0">
                  <c:v>Very confident</c:v>
                </c:pt>
                <c:pt idx="1">
                  <c:v>Fairly confident</c:v>
                </c:pt>
                <c:pt idx="2">
                  <c:v>Not very confident</c:v>
                </c:pt>
                <c:pt idx="3">
                  <c:v>Not at all confident</c:v>
                </c:pt>
                <c:pt idx="4">
                  <c:v>Not applicable</c:v>
                </c:pt>
              </c:strCache>
            </c:strRef>
          </c:cat>
          <c:val>
            <c:numRef>
              <c:f>'Q25'!$C$4:$C$8</c:f>
              <c:numCache>
                <c:formatCode>0.0%</c:formatCode>
                <c:ptCount val="5"/>
                <c:pt idx="0">
                  <c:v>0.26300000000000001</c:v>
                </c:pt>
                <c:pt idx="1">
                  <c:v>0.28000000000000008</c:v>
                </c:pt>
                <c:pt idx="2">
                  <c:v>5.3000000000000012E-2</c:v>
                </c:pt>
                <c:pt idx="3">
                  <c:v>4.0000000000000022E-2</c:v>
                </c:pt>
                <c:pt idx="4">
                  <c:v>0.36500000000000021</c:v>
                </c:pt>
              </c:numCache>
            </c:numRef>
          </c:val>
        </c:ser>
        <c:firstSliceAng val="0"/>
      </c:pieChart>
    </c:plotArea>
    <c:legend>
      <c:legendPos val="b"/>
      <c:layout>
        <c:manualLayout>
          <c:xMode val="edge"/>
          <c:yMode val="edge"/>
          <c:x val="1.4042668874341558E-3"/>
          <c:y val="0.79923498640308965"/>
          <c:w val="0.9971911209585157"/>
          <c:h val="0.15171374246824013"/>
        </c:manualLayout>
      </c:layout>
    </c:legend>
    <c:plotVisOnly val="1"/>
    <c:dispBlanksAs val="zero"/>
  </c:chart>
  <c:txPr>
    <a:bodyPr/>
    <a:lstStyle/>
    <a:p>
      <a:pPr>
        <a:defRPr sz="1200"/>
      </a:pPr>
      <a:endParaRPr lang="en-US"/>
    </a:p>
  </c:txPr>
  <c:externalData r:id="rId1"/>
  <c:userShapes r:id="rId2"/>
</c:chartSpace>
</file>

<file path=ppt/charts/chart33.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62054766882217"/>
          <c:y val="6.313441169532287E-2"/>
          <c:w val="0.57802064201282577"/>
          <c:h val="0.69042180121865881"/>
        </c:manualLayout>
      </c:layout>
      <c:pieChart>
        <c:varyColors val="1"/>
        <c:ser>
          <c:idx val="0"/>
          <c:order val="0"/>
          <c:dPt>
            <c:idx val="0"/>
            <c:spPr>
              <a:solidFill>
                <a:srgbClr val="009900"/>
              </a:solidFill>
            </c:spPr>
          </c:dPt>
          <c:dPt>
            <c:idx val="1"/>
            <c:spPr>
              <a:solidFill>
                <a:srgbClr val="CC3333"/>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5"/>
              <c:spPr/>
              <c:txPr>
                <a:bodyPr/>
                <a:lstStyle/>
                <a:p>
                  <a:pPr>
                    <a:defRPr b="1">
                      <a:solidFill>
                        <a:schemeClr val="bg1"/>
                      </a:solidFill>
                    </a:defRPr>
                  </a:pPr>
                  <a:endParaRPr lang="en-US"/>
                </a:p>
              </c:txPr>
            </c:dLbl>
            <c:txPr>
              <a:bodyPr/>
              <a:lstStyle/>
              <a:p>
                <a:pPr>
                  <a:defRPr b="1"/>
                </a:pPr>
                <a:endParaRPr lang="en-US"/>
              </a:p>
            </c:txPr>
            <c:dLblPos val="bestFit"/>
            <c:showVal val="1"/>
            <c:showLeaderLines val="1"/>
          </c:dLbls>
          <c:cat>
            <c:strRef>
              <c:f>'Q38'!$B$4:$B$5</c:f>
              <c:strCache>
                <c:ptCount val="2"/>
                <c:pt idx="0">
                  <c:v>Yes</c:v>
                </c:pt>
                <c:pt idx="1">
                  <c:v>No</c:v>
                </c:pt>
              </c:strCache>
            </c:strRef>
          </c:cat>
          <c:val>
            <c:numRef>
              <c:f>'Q38'!$C$4:$C$5</c:f>
              <c:numCache>
                <c:formatCode>0%</c:formatCode>
                <c:ptCount val="2"/>
                <c:pt idx="0">
                  <c:v>0.34</c:v>
                </c:pt>
                <c:pt idx="1">
                  <c:v>0.66000000000000036</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42"/>
          <c:y val="9.9057182828802701E-2"/>
          <c:w val="0.57802064201282555"/>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1.7827687259779307E-2"/>
                  <c:y val="0.10185010757031387"/>
                </c:manualLayout>
              </c:layout>
              <c:dLblPos val="bestFit"/>
              <c:showVal val="1"/>
            </c:dLbl>
            <c:dLbl>
              <c:idx val="3"/>
              <c:layout>
                <c:manualLayout>
                  <c:x val="-5.0315807703910233E-2"/>
                  <c:y val="1.4681664847899593E-2"/>
                </c:manualLayout>
              </c:layout>
              <c:dLblPos val="bestFit"/>
              <c:showVal val="1"/>
            </c:dLbl>
            <c:dLbl>
              <c:idx val="4"/>
              <c:layout>
                <c:manualLayout>
                  <c:x val="4.3421500337197261E-3"/>
                  <c:y val="-1.1593155099817339E-2"/>
                </c:manualLayout>
              </c:layout>
              <c:dLblPos val="bestFit"/>
              <c:showVal val="1"/>
            </c:dLbl>
            <c:dLbl>
              <c:idx val="5"/>
              <c:layout>
                <c:manualLayout>
                  <c:x val="6.5021420144018557E-2"/>
                  <c:y val="5.4277327187428259E-3"/>
                </c:manualLayout>
              </c:layout>
              <c:spPr/>
              <c:txPr>
                <a:bodyPr/>
                <a:lstStyle/>
                <a:p>
                  <a:pPr>
                    <a:defRPr b="1">
                      <a:solidFill>
                        <a:sysClr val="windowText" lastClr="000000"/>
                      </a:solidFill>
                    </a:defRPr>
                  </a:pPr>
                  <a:endParaRPr lang="en-US"/>
                </a:p>
              </c:txPr>
              <c:dLblPos val="bestFit"/>
              <c:showVal val="1"/>
            </c:dLbl>
            <c:txPr>
              <a:bodyPr/>
              <a:lstStyle/>
              <a:p>
                <a:pPr>
                  <a:defRPr b="1"/>
                </a:pPr>
                <a:endParaRPr lang="en-US"/>
              </a:p>
            </c:txPr>
            <c:dLblPos val="inEnd"/>
            <c:showVal val="1"/>
            <c:showLeaderLines val="1"/>
          </c:dLbls>
          <c:cat>
            <c:strRef>
              <c:f>'Q20'!$B$4:$B$9</c:f>
              <c:strCache>
                <c:ptCount val="6"/>
                <c:pt idx="0">
                  <c:v>Very satisfied</c:v>
                </c:pt>
                <c:pt idx="1">
                  <c:v>Fairly satisfied</c:v>
                </c:pt>
                <c:pt idx="2">
                  <c:v>Neither/ nor</c:v>
                </c:pt>
                <c:pt idx="3">
                  <c:v>Fairly dissatisfied</c:v>
                </c:pt>
                <c:pt idx="4">
                  <c:v>Very dissatisfied</c:v>
                </c:pt>
                <c:pt idx="5">
                  <c:v>No opinion</c:v>
                </c:pt>
              </c:strCache>
            </c:strRef>
          </c:cat>
          <c:val>
            <c:numRef>
              <c:f>'Q20'!$C$4:$C$9</c:f>
              <c:numCache>
                <c:formatCode>0.0%</c:formatCode>
                <c:ptCount val="6"/>
                <c:pt idx="0">
                  <c:v>0.43300000000000016</c:v>
                </c:pt>
                <c:pt idx="1">
                  <c:v>0.5</c:v>
                </c:pt>
                <c:pt idx="2">
                  <c:v>2.0000000000000011E-2</c:v>
                </c:pt>
                <c:pt idx="3">
                  <c:v>8.0000000000000071E-3</c:v>
                </c:pt>
                <c:pt idx="4">
                  <c:v>3.0000000000000014E-3</c:v>
                </c:pt>
                <c:pt idx="5">
                  <c:v>3.7999999999999999E-2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62054766882217"/>
          <c:y val="6.313441169532287E-2"/>
          <c:w val="0.57802064201282599"/>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5"/>
              <c:spPr/>
              <c:txPr>
                <a:bodyPr/>
                <a:lstStyle/>
                <a:p>
                  <a:pPr>
                    <a:defRPr b="1">
                      <a:solidFill>
                        <a:schemeClr val="bg1"/>
                      </a:solidFill>
                    </a:defRPr>
                  </a:pPr>
                  <a:endParaRPr lang="en-US"/>
                </a:p>
              </c:txPr>
            </c:dLbl>
            <c:txPr>
              <a:bodyPr/>
              <a:lstStyle/>
              <a:p>
                <a:pPr>
                  <a:defRPr b="1"/>
                </a:pPr>
                <a:endParaRPr lang="en-US"/>
              </a:p>
            </c:txPr>
            <c:dLblPos val="bestFit"/>
            <c:showVal val="1"/>
            <c:showLeaderLines val="1"/>
          </c:dLbls>
          <c:cat>
            <c:strRef>
              <c:f>Q29g!$B$4:$B$9</c:f>
              <c:strCache>
                <c:ptCount val="6"/>
                <c:pt idx="0">
                  <c:v>Strongly agree</c:v>
                </c:pt>
                <c:pt idx="1">
                  <c:v>Tend to agree</c:v>
                </c:pt>
                <c:pt idx="2">
                  <c:v>Neither/ nor</c:v>
                </c:pt>
                <c:pt idx="3">
                  <c:v>Tend to disagree</c:v>
                </c:pt>
                <c:pt idx="4">
                  <c:v>Strongly disagree</c:v>
                </c:pt>
                <c:pt idx="5">
                  <c:v>Don’t know</c:v>
                </c:pt>
              </c:strCache>
            </c:strRef>
          </c:cat>
          <c:val>
            <c:numRef>
              <c:f>Q29g!$C$4:$C$9</c:f>
              <c:numCache>
                <c:formatCode>0.0%</c:formatCode>
                <c:ptCount val="6"/>
                <c:pt idx="0">
                  <c:v>9.3000000000000069E-2</c:v>
                </c:pt>
                <c:pt idx="1">
                  <c:v>0.34800000000000014</c:v>
                </c:pt>
                <c:pt idx="2">
                  <c:v>0.23800000000000004</c:v>
                </c:pt>
                <c:pt idx="3">
                  <c:v>4.0000000000000022E-2</c:v>
                </c:pt>
                <c:pt idx="4">
                  <c:v>1.2999999999999998E-2</c:v>
                </c:pt>
                <c:pt idx="5">
                  <c:v>0.27</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48"/>
          <c:y val="9.9057182828802728E-2"/>
          <c:w val="0.57802064201282577"/>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5"/>
              <c:spPr/>
              <c:txPr>
                <a:bodyPr/>
                <a:lstStyle/>
                <a:p>
                  <a:pPr>
                    <a:defRPr b="1">
                      <a:solidFill>
                        <a:sysClr val="windowText" lastClr="000000"/>
                      </a:solidFill>
                    </a:defRPr>
                  </a:pPr>
                  <a:endParaRPr lang="en-US"/>
                </a:p>
              </c:txPr>
            </c:dLbl>
            <c:txPr>
              <a:bodyPr/>
              <a:lstStyle/>
              <a:p>
                <a:pPr>
                  <a:defRPr b="1"/>
                </a:pPr>
                <a:endParaRPr lang="en-US"/>
              </a:p>
            </c:txPr>
            <c:dLblPos val="bestFit"/>
            <c:showVal val="1"/>
            <c:showLeaderLines val="1"/>
          </c:dLbls>
          <c:cat>
            <c:strRef>
              <c:f>'Q3'!$B$4:$B$6</c:f>
              <c:strCache>
                <c:ptCount val="3"/>
                <c:pt idx="0">
                  <c:v>Yes</c:v>
                </c:pt>
                <c:pt idx="1">
                  <c:v>No</c:v>
                </c:pt>
                <c:pt idx="2">
                  <c:v>Not sure</c:v>
                </c:pt>
              </c:strCache>
            </c:strRef>
          </c:cat>
          <c:val>
            <c:numRef>
              <c:f>'Q3'!$C$4:$C$6</c:f>
              <c:numCache>
                <c:formatCode>0%</c:formatCode>
                <c:ptCount val="3"/>
                <c:pt idx="0">
                  <c:v>0.34</c:v>
                </c:pt>
                <c:pt idx="1">
                  <c:v>0.27</c:v>
                </c:pt>
                <c:pt idx="2">
                  <c:v>0.39000000000000018</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748"/>
          <c:y val="9.9057182828802728E-2"/>
          <c:w val="0.57802064201282577"/>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0.10805135117470595"/>
                  <c:y val="0.10903466179700994"/>
                </c:manualLayout>
              </c:layout>
              <c:dLblPos val="bestFit"/>
              <c:showVal val="1"/>
            </c:dLbl>
            <c:dLbl>
              <c:idx val="3"/>
              <c:layout>
                <c:manualLayout>
                  <c:x val="3.8180430060878404E-3"/>
                  <c:y val="3.6235327527987318E-2"/>
                </c:manualLayout>
              </c:layout>
              <c:dLblPos val="bestFit"/>
              <c:showVal val="1"/>
            </c:dLbl>
            <c:dLbl>
              <c:idx val="4"/>
              <c:layout>
                <c:manualLayout>
                  <c:x val="4.0431519610954064E-2"/>
                  <c:y val="1.3552784693618394E-2"/>
                </c:manualLayout>
              </c:layout>
              <c:dLblPos val="bestFit"/>
              <c:showVal val="1"/>
            </c:dLbl>
            <c:dLbl>
              <c:idx val="5"/>
              <c:layout>
                <c:manualLayout>
                  <c:x val="4.3969182854019712E-2"/>
                  <c:y val="0.11319604611918115"/>
                </c:manualLayout>
              </c:layout>
              <c:spPr/>
              <c:txPr>
                <a:bodyPr/>
                <a:lstStyle/>
                <a:p>
                  <a:pPr>
                    <a:defRPr b="1">
                      <a:solidFill>
                        <a:schemeClr val="bg1"/>
                      </a:solidFill>
                    </a:defRPr>
                  </a:pPr>
                  <a:endParaRPr lang="en-US"/>
                </a:p>
              </c:txPr>
              <c:dLblPos val="bestFit"/>
              <c:showVal val="1"/>
            </c:dLbl>
            <c:txPr>
              <a:bodyPr/>
              <a:lstStyle/>
              <a:p>
                <a:pPr>
                  <a:defRPr b="1"/>
                </a:pPr>
                <a:endParaRPr lang="en-US"/>
              </a:p>
            </c:txPr>
            <c:dLblPos val="inEnd"/>
            <c:showVal val="1"/>
            <c:showLeaderLines val="1"/>
          </c:dLbls>
          <c:cat>
            <c:strRef>
              <c:f>'Q4'!$B$4:$B$9</c:f>
              <c:strCache>
                <c:ptCount val="6"/>
                <c:pt idx="0">
                  <c:v>Strongly agree</c:v>
                </c:pt>
                <c:pt idx="1">
                  <c:v>Tend to agree</c:v>
                </c:pt>
                <c:pt idx="2">
                  <c:v>Neither/ nor</c:v>
                </c:pt>
                <c:pt idx="3">
                  <c:v>Tend to disagree</c:v>
                </c:pt>
                <c:pt idx="4">
                  <c:v>Strongly disagree</c:v>
                </c:pt>
                <c:pt idx="5">
                  <c:v>Don’t know</c:v>
                </c:pt>
              </c:strCache>
            </c:strRef>
          </c:cat>
          <c:val>
            <c:numRef>
              <c:f>'Q4'!$C$4:$C$9</c:f>
              <c:numCache>
                <c:formatCode>0.0%</c:formatCode>
                <c:ptCount val="6"/>
                <c:pt idx="0">
                  <c:v>0.26</c:v>
                </c:pt>
                <c:pt idx="1">
                  <c:v>0.56000000000000005</c:v>
                </c:pt>
                <c:pt idx="2">
                  <c:v>8.5000000000000006E-2</c:v>
                </c:pt>
                <c:pt idx="3">
                  <c:v>2.3E-2</c:v>
                </c:pt>
                <c:pt idx="4">
                  <c:v>1.0000000000000005E-2</c:v>
                </c:pt>
                <c:pt idx="5">
                  <c:v>6.3E-2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06"/>
          <c:y val="9.9057182828802728E-2"/>
          <c:w val="0.57802064201282777"/>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1.8191294776695517E-2"/>
                  <c:y val="4.0146666734552222E-2"/>
                </c:manualLayout>
              </c:layout>
              <c:dLblPos val="bestFit"/>
              <c:showVal val="1"/>
            </c:dLbl>
            <c:dLbl>
              <c:idx val="3"/>
              <c:layout>
                <c:manualLayout>
                  <c:x val="-1.6205666134008267E-2"/>
                  <c:y val="-1.8385670265166676E-4"/>
                </c:manualLayout>
              </c:layout>
              <c:dLblPos val="bestFit"/>
              <c:showVal val="1"/>
            </c:dLbl>
            <c:dLbl>
              <c:idx val="4"/>
              <c:layout>
                <c:manualLayout>
                  <c:x val="5.8399031553142966E-2"/>
                  <c:y val="-1.3600870292773454E-2"/>
                </c:manualLayout>
              </c:layout>
              <c:dLblPos val="bestFit"/>
              <c:showVal val="1"/>
            </c:dLbl>
            <c:dLbl>
              <c:idx val="5"/>
              <c:layout>
                <c:manualLayout>
                  <c:x val="3.0987410380302942E-2"/>
                  <c:y val="7.7270729277511038E-2"/>
                </c:manualLayout>
              </c:layout>
              <c:spPr/>
              <c:txPr>
                <a:bodyPr/>
                <a:lstStyle/>
                <a:p>
                  <a:pPr>
                    <a:defRPr b="1">
                      <a:solidFill>
                        <a:schemeClr val="bg1"/>
                      </a:solidFill>
                    </a:defRPr>
                  </a:pPr>
                  <a:endParaRPr lang="en-US"/>
                </a:p>
              </c:txPr>
              <c:dLblPos val="bestFit"/>
              <c:showVal val="1"/>
            </c:dLbl>
            <c:txPr>
              <a:bodyPr/>
              <a:lstStyle/>
              <a:p>
                <a:pPr>
                  <a:defRPr b="1"/>
                </a:pPr>
                <a:endParaRPr lang="en-US"/>
              </a:p>
            </c:txPr>
            <c:dLblPos val="bestFit"/>
            <c:showVal val="1"/>
            <c:showLeaderLines val="1"/>
          </c:dLbls>
          <c:cat>
            <c:strRef>
              <c:f>'Q9'!$B$4:$B$9</c:f>
              <c:strCache>
                <c:ptCount val="6"/>
                <c:pt idx="0">
                  <c:v>Very satisfied</c:v>
                </c:pt>
                <c:pt idx="1">
                  <c:v>Fairly satisfied</c:v>
                </c:pt>
                <c:pt idx="2">
                  <c:v>Neither/ nor</c:v>
                </c:pt>
                <c:pt idx="3">
                  <c:v>Fairly dissatisfied</c:v>
                </c:pt>
                <c:pt idx="4">
                  <c:v>Very dissatisfied</c:v>
                </c:pt>
                <c:pt idx="5">
                  <c:v>No opinion</c:v>
                </c:pt>
              </c:strCache>
            </c:strRef>
          </c:cat>
          <c:val>
            <c:numRef>
              <c:f>'Q9'!$C$4:$C$9</c:f>
              <c:numCache>
                <c:formatCode>0.0%</c:formatCode>
                <c:ptCount val="6"/>
                <c:pt idx="0">
                  <c:v>0.32000000000000017</c:v>
                </c:pt>
                <c:pt idx="1">
                  <c:v>0.62000000000000033</c:v>
                </c:pt>
                <c:pt idx="2">
                  <c:v>2.8000000000000001E-2</c:v>
                </c:pt>
                <c:pt idx="3">
                  <c:v>3.0000000000000014E-3</c:v>
                </c:pt>
                <c:pt idx="4">
                  <c:v>3.0000000000000014E-3</c:v>
                </c:pt>
                <c:pt idx="5">
                  <c:v>2.8000000000000001E-2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18613095818838"/>
          <c:y val="9.9057182828802728E-2"/>
          <c:w val="0.57802064201282755"/>
          <c:h val="0.69042180121865881"/>
        </c:manualLayout>
      </c:layout>
      <c:pieChart>
        <c:varyColors val="1"/>
        <c:ser>
          <c:idx val="0"/>
          <c:order val="0"/>
          <c:dPt>
            <c:idx val="0"/>
            <c:spPr>
              <a:solidFill>
                <a:srgbClr val="009900"/>
              </a:solidFill>
            </c:spPr>
          </c:dPt>
          <c:dPt>
            <c:idx val="1"/>
            <c:spPr>
              <a:solidFill>
                <a:srgbClr val="92D050"/>
              </a:solidFill>
            </c:spPr>
          </c:dPt>
          <c:dPt>
            <c:idx val="2"/>
            <c:spPr>
              <a:solidFill>
                <a:schemeClr val="bg1">
                  <a:lumMod val="75000"/>
                </a:schemeClr>
              </a:solidFill>
            </c:spPr>
          </c:dPt>
          <c:dPt>
            <c:idx val="3"/>
            <c:spPr>
              <a:solidFill>
                <a:srgbClr val="FFC000"/>
              </a:solidFill>
            </c:spPr>
          </c:dPt>
          <c:dPt>
            <c:idx val="4"/>
            <c:spPr>
              <a:solidFill>
                <a:srgbClr val="CC3333"/>
              </a:solidFill>
            </c:spPr>
          </c:dPt>
          <c:dPt>
            <c:idx val="5"/>
            <c:spPr>
              <a:solidFill>
                <a:schemeClr val="tx1"/>
              </a:solidFill>
            </c:spPr>
          </c:dPt>
          <c:dLbls>
            <c:dLbl>
              <c:idx val="2"/>
              <c:layout>
                <c:manualLayout>
                  <c:x val="8.5366639165453548E-2"/>
                  <c:y val="0.10780112475045005"/>
                </c:manualLayout>
              </c:layout>
              <c:dLblPos val="bestFit"/>
              <c:showVal val="1"/>
            </c:dLbl>
            <c:dLbl>
              <c:idx val="3"/>
              <c:layout>
                <c:manualLayout>
                  <c:x val="4.9958274565671874E-2"/>
                  <c:y val="0.1039921795844387"/>
                </c:manualLayout>
              </c:layout>
              <c:dLblPos val="bestFit"/>
              <c:showVal val="1"/>
            </c:dLbl>
            <c:dLbl>
              <c:idx val="4"/>
              <c:layout>
                <c:manualLayout>
                  <c:x val="4.3361772303215501E-2"/>
                  <c:y val="8.9048872505842636E-3"/>
                </c:manualLayout>
              </c:layout>
              <c:dLblPos val="bestFit"/>
              <c:showVal val="1"/>
            </c:dLbl>
            <c:dLbl>
              <c:idx val="5"/>
              <c:delete val="1"/>
            </c:dLbl>
            <c:txPr>
              <a:bodyPr/>
              <a:lstStyle/>
              <a:p>
                <a:pPr>
                  <a:defRPr b="1"/>
                </a:pPr>
                <a:endParaRPr lang="en-US"/>
              </a:p>
            </c:txPr>
            <c:dLblPos val="bestFit"/>
            <c:showVal val="1"/>
            <c:showLeaderLines val="1"/>
          </c:dLbls>
          <c:cat>
            <c:strRef>
              <c:f>Q10d!$B$4:$B$9</c:f>
              <c:strCache>
                <c:ptCount val="6"/>
                <c:pt idx="0">
                  <c:v>Very satisfied</c:v>
                </c:pt>
                <c:pt idx="1">
                  <c:v>Fairly satisfied</c:v>
                </c:pt>
                <c:pt idx="2">
                  <c:v>Neither/ nor</c:v>
                </c:pt>
                <c:pt idx="3">
                  <c:v>Fairly dissatisfied</c:v>
                </c:pt>
                <c:pt idx="4">
                  <c:v>Very dissatisfied</c:v>
                </c:pt>
                <c:pt idx="5">
                  <c:v>Don't know</c:v>
                </c:pt>
              </c:strCache>
            </c:strRef>
          </c:cat>
          <c:val>
            <c:numRef>
              <c:f>Q10d!$C$4:$C$9</c:f>
              <c:numCache>
                <c:formatCode>0.0%</c:formatCode>
                <c:ptCount val="6"/>
                <c:pt idx="0">
                  <c:v>0.43000000000000016</c:v>
                </c:pt>
                <c:pt idx="1">
                  <c:v>0.45</c:v>
                </c:pt>
                <c:pt idx="2">
                  <c:v>5.5000000000000014E-2</c:v>
                </c:pt>
                <c:pt idx="3">
                  <c:v>5.5000000000000014E-2</c:v>
                </c:pt>
                <c:pt idx="4">
                  <c:v>1.0000000000000005E-2</c:v>
                </c:pt>
              </c:numCache>
            </c:numRef>
          </c:val>
        </c:ser>
        <c:firstSliceAng val="0"/>
      </c:pieChart>
    </c:plotArea>
    <c:legend>
      <c:legendPos val="b"/>
      <c:layout>
        <c:manualLayout>
          <c:xMode val="edge"/>
          <c:yMode val="edge"/>
          <c:x val="1.4043218664303561E-3"/>
          <c:y val="0.8064195406297856"/>
          <c:w val="0.9971911209585157"/>
          <c:h val="0.13375232121883238"/>
        </c:manualLayout>
      </c:layout>
    </c:legend>
    <c:plotVisOnly val="1"/>
    <c:dispBlanksAs val="zero"/>
  </c:chart>
  <c:txPr>
    <a:bodyPr/>
    <a:lstStyle/>
    <a:p>
      <a:pPr>
        <a:defRPr sz="12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0.00016</cdr:x>
      <cdr:y>0.93445</cdr:y>
    </cdr:from>
    <cdr:to>
      <cdr:x>0.97355</cdr:x>
      <cdr:y>0.99393</cdr:y>
    </cdr:to>
    <cdr:sp macro="" textlink="">
      <cdr:nvSpPr>
        <cdr:cNvPr id="2" name="TextBox 2"/>
        <cdr:cNvSpPr txBox="1"/>
      </cdr:nvSpPr>
      <cdr:spPr>
        <a:xfrm xmlns:a="http://schemas.openxmlformats.org/drawingml/2006/main">
          <a:off x="695" y="316862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t>Base: Portobello/</a:t>
          </a:r>
          <a:r>
            <a:rPr lang="en-GB" sz="1000" baseline="0"/>
            <a:t> Craigmillar</a:t>
          </a:r>
          <a:r>
            <a:rPr lang="en-GB" sz="1000"/>
            <a:t>, n=400</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n=302</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0.93445</cdr:y>
    </cdr:from>
    <cdr:to>
      <cdr:x>0.88756</cdr:x>
      <cdr:y>0.98832</cdr:y>
    </cdr:to>
    <cdr:sp macro="" textlink="">
      <cdr:nvSpPr>
        <cdr:cNvPr id="2" name="TextBox 3"/>
        <cdr:cNvSpPr txBox="1"/>
      </cdr:nvSpPr>
      <cdr:spPr>
        <a:xfrm xmlns:a="http://schemas.openxmlformats.org/drawingml/2006/main">
          <a:off x="-250825" y="3168625"/>
          <a:ext cx="3771900" cy="18265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rPr>
            <a:t>Base: Portobello/</a:t>
          </a:r>
          <a:r>
            <a:rPr lang="en-GB" sz="1000" baseline="0">
              <a:solidFill>
                <a:sysClr val="windowText" lastClr="000000"/>
              </a:solidFill>
              <a:latin typeface="Calibri"/>
            </a:rPr>
            <a:t> Craigmillar</a:t>
          </a:r>
          <a:r>
            <a:rPr lang="en-GB" sz="1000">
              <a:solidFill>
                <a:sysClr val="windowText" lastClr="000000"/>
              </a:solidFill>
              <a:latin typeface="Calibri"/>
            </a:rPr>
            <a:t>, n=400</a:t>
          </a:r>
          <a:endParaRPr lang="en-GB" sz="800"/>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n=312</a:t>
          </a: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n=311</a:t>
          </a:r>
          <a:endParaRPr lang="en-GB" sz="800"/>
        </a:p>
      </cdr:txBody>
    </cdr:sp>
  </cdr:relSizeAnchor>
</c:userShapes>
</file>

<file path=ppt/drawings/drawing22.xml><?xml version="1.0" encoding="utf-8"?>
<c:userShapes xmlns:c="http://schemas.openxmlformats.org/drawingml/2006/chart">
  <cdr:relSizeAnchor xmlns:cdr="http://schemas.openxmlformats.org/drawingml/2006/chartDrawing">
    <cdr:from>
      <cdr:x>0.00902</cdr:x>
      <cdr:y>0.94028</cdr:y>
    </cdr:from>
    <cdr:to>
      <cdr:x>0.90223</cdr:x>
      <cdr:y>0.99194</cdr:y>
    </cdr:to>
    <cdr:sp macro="" textlink="">
      <cdr:nvSpPr>
        <cdr:cNvPr id="2" name="TextBox 3"/>
        <cdr:cNvSpPr txBox="1"/>
      </cdr:nvSpPr>
      <cdr:spPr>
        <a:xfrm xmlns:a="http://schemas.openxmlformats.org/drawingml/2006/main">
          <a:off x="38109" y="3324234"/>
          <a:ext cx="3771886" cy="18263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endParaRPr lang="en-GB" sz="800"/>
        </a:p>
      </cdr:txBody>
    </cdr:sp>
  </cdr:relSizeAnchor>
</c:userShapes>
</file>

<file path=ppt/drawings/drawing23.xml><?xml version="1.0" encoding="utf-8"?>
<c:userShapes xmlns:c="http://schemas.openxmlformats.org/drawingml/2006/chart">
  <cdr:relSizeAnchor xmlns:cdr="http://schemas.openxmlformats.org/drawingml/2006/chartDrawing">
    <cdr:from>
      <cdr:x>0.00902</cdr:x>
      <cdr:y>0.94028</cdr:y>
    </cdr:from>
    <cdr:to>
      <cdr:x>0.90223</cdr:x>
      <cdr:y>0.99194</cdr:y>
    </cdr:to>
    <cdr:sp macro="" textlink="">
      <cdr:nvSpPr>
        <cdr:cNvPr id="2" name="TextBox 3"/>
        <cdr:cNvSpPr txBox="1"/>
      </cdr:nvSpPr>
      <cdr:spPr>
        <a:xfrm xmlns:a="http://schemas.openxmlformats.org/drawingml/2006/main">
          <a:off x="38109" y="3324234"/>
          <a:ext cx="3771886" cy="18263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endParaRPr lang="en-GB" sz="800"/>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n=147</a:t>
          </a: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n=205</a:t>
          </a: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n=281</a:t>
          </a: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n=308</a:t>
          </a: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n=347</a:t>
          </a: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endParaRPr lang="en-GB" sz="8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endParaRPr lang="en-GB" sz="800"/>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endParaRPr lang="en-GB" sz="800"/>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33.xml><?xml version="1.0" encoding="utf-8"?>
<c:userShapes xmlns:c="http://schemas.openxmlformats.org/drawingml/2006/chart">
  <cdr:relSizeAnchor xmlns:cdr="http://schemas.openxmlformats.org/drawingml/2006/chartDrawing">
    <cdr:from>
      <cdr:x>0.00226</cdr:x>
      <cdr:y>0.94298</cdr:y>
    </cdr:from>
    <cdr:to>
      <cdr:x>0.89547</cdr:x>
      <cdr:y>0.99464</cdr:y>
    </cdr:to>
    <cdr:sp macro="" textlink="">
      <cdr:nvSpPr>
        <cdr:cNvPr id="3" name="TextBox 3"/>
        <cdr:cNvSpPr txBox="1"/>
      </cdr:nvSpPr>
      <cdr:spPr>
        <a:xfrm xmlns:a="http://schemas.openxmlformats.org/drawingml/2006/main">
          <a:off x="9534" y="3333759"/>
          <a:ext cx="3771886" cy="18263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5.xml><?xml version="1.0" encoding="utf-8"?>
<c:userShapes xmlns:c="http://schemas.openxmlformats.org/drawingml/2006/chart">
  <cdr:relSizeAnchor xmlns:cdr="http://schemas.openxmlformats.org/drawingml/2006/chartDrawing">
    <cdr:from>
      <cdr:x>0.01128</cdr:x>
      <cdr:y>0.92681</cdr:y>
    </cdr:from>
    <cdr:to>
      <cdr:x>0.90449</cdr:x>
      <cdr:y>0.97847</cdr:y>
    </cdr:to>
    <cdr:sp macro="" textlink="">
      <cdr:nvSpPr>
        <cdr:cNvPr id="2" name="TextBox 3"/>
        <cdr:cNvSpPr txBox="1"/>
      </cdr:nvSpPr>
      <cdr:spPr>
        <a:xfrm xmlns:a="http://schemas.openxmlformats.org/drawingml/2006/main">
          <a:off x="47818" y="3276609"/>
          <a:ext cx="3786472" cy="18263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0.94295</cdr:y>
    </cdr:from>
    <cdr:to>
      <cdr:x>0.97959</cdr:x>
      <cdr:y>1</cdr:y>
    </cdr:to>
    <cdr:sp macro="" textlink="">
      <cdr:nvSpPr>
        <cdr:cNvPr id="2" name="TextBox 2"/>
        <cdr:cNvSpPr txBox="1"/>
      </cdr:nvSpPr>
      <cdr:spPr>
        <a:xfrm xmlns:a="http://schemas.openxmlformats.org/drawingml/2006/main">
          <a:off x="0" y="3381375"/>
          <a:ext cx="4136651" cy="201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000">
              <a:solidFill>
                <a:sysClr val="windowText" lastClr="000000"/>
              </a:solidFill>
              <a:latin typeface="Calibri"/>
              <a:ea typeface="+mn-ea"/>
              <a:cs typeface="+mn-cs"/>
            </a:rPr>
            <a:t>Base: Portobello/</a:t>
          </a:r>
          <a:r>
            <a:rPr lang="en-GB" sz="1000" baseline="0">
              <a:solidFill>
                <a:sysClr val="windowText" lastClr="000000"/>
              </a:solidFill>
              <a:latin typeface="Calibri"/>
              <a:ea typeface="+mn-ea"/>
              <a:cs typeface="+mn-cs"/>
            </a:rPr>
            <a:t> Craigmillar</a:t>
          </a:r>
          <a:r>
            <a:rPr lang="en-GB" sz="1000">
              <a:solidFill>
                <a:sysClr val="windowText" lastClr="000000"/>
              </a:solidFill>
              <a:latin typeface="Calibri"/>
              <a:ea typeface="+mn-ea"/>
              <a:cs typeface="+mn-cs"/>
            </a:rPr>
            <a:t>, n=400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97F1FDE-853A-41E5-96CB-FE91CA23932E}" type="datetimeFigureOut">
              <a:rPr lang="en-GB" smtClean="0"/>
              <a:pPr/>
              <a:t>19/06/2014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F1E1D12-ACAF-4766-B9CC-C3221DA72201}" type="slidenum">
              <a:rPr lang="en-GB" smtClean="0"/>
              <a:pPr/>
              <a:t>‹#›</a:t>
            </a:fld>
            <a:endParaRPr lang="en-GB"/>
          </a:p>
        </p:txBody>
      </p:sp>
    </p:spTree>
    <p:extLst>
      <p:ext uri="{BB962C8B-B14F-4D97-AF65-F5344CB8AC3E}">
        <p14:creationId xmlns="" xmlns:p14="http://schemas.microsoft.com/office/powerpoint/2010/main" val="2947200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37208A-EDBE-4805-A775-6E02F77A9FF0}" type="datetimeFigureOut">
              <a:rPr lang="en-GB" smtClean="0"/>
              <a:pPr/>
              <a:t>19/06/2014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F7916EF-33CC-4366-B702-222023B783DD}" type="slidenum">
              <a:rPr lang="en-GB" smtClean="0"/>
              <a:pPr/>
              <a:t>‹#›</a:t>
            </a:fld>
            <a:endParaRPr lang="en-GB"/>
          </a:p>
        </p:txBody>
      </p:sp>
    </p:spTree>
    <p:extLst>
      <p:ext uri="{BB962C8B-B14F-4D97-AF65-F5344CB8AC3E}">
        <p14:creationId xmlns="" xmlns:p14="http://schemas.microsoft.com/office/powerpoint/2010/main" val="147118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F7916EF-33CC-4366-B702-222023B783DD}"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F7916EF-33CC-4366-B702-222023B783DD}"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F7916EF-33CC-4366-B702-222023B783DD}" type="slidenum">
              <a:rPr lang="en-GB" smtClean="0"/>
              <a:pPr/>
              <a:t>19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F7916EF-33CC-4366-B702-222023B783DD}" type="slidenum">
              <a:rPr lang="en-GB" smtClean="0"/>
              <a:pPr/>
              <a:t>37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2753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133970"/>
            <a:ext cx="8640960" cy="493564"/>
          </a:xfrm>
          <a:prstGeom prst="rect">
            <a:avLst/>
          </a:prstGeom>
        </p:spPr>
        <p:txBody>
          <a:bodyPr>
            <a:noAutofit/>
          </a:bodyPr>
          <a:lstStyle>
            <a:lvl1pPr algn="l">
              <a:defRPr sz="2800" b="1">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0" y="1203598"/>
            <a:ext cx="8640960" cy="3391024"/>
          </a:xfrm>
          <a:prstGeom prst="rect">
            <a:avLst/>
          </a:prstGeo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4860032" y="4731990"/>
            <a:ext cx="2952328" cy="273844"/>
          </a:xfrm>
          <a:prstGeom prst="rect">
            <a:avLst/>
          </a:prstGeom>
        </p:spPr>
        <p:txBody>
          <a:bodyPr/>
          <a:lstStyle>
            <a:lvl1pPr>
              <a:defRPr sz="1200"/>
            </a:lvl1pPr>
          </a:lstStyle>
          <a:p>
            <a:pPr algn="ctr"/>
            <a:r>
              <a:rPr lang="en-GB" b="1" dirty="0" smtClean="0">
                <a:solidFill>
                  <a:srgbClr val="CC3333"/>
                </a:solidFill>
                <a:latin typeface="Baskerville Old Face" pitchFamily="18" charset="0"/>
              </a:rPr>
              <a:t>analysis </a:t>
            </a:r>
            <a:r>
              <a:rPr lang="en-GB" i="1" dirty="0" smtClean="0">
                <a:solidFill>
                  <a:schemeClr val="bg1">
                    <a:lumMod val="50000"/>
                  </a:schemeClr>
                </a:solidFill>
              </a:rPr>
              <a:t>from</a:t>
            </a:r>
            <a:r>
              <a:rPr lang="en-GB" dirty="0" smtClean="0">
                <a:solidFill>
                  <a:schemeClr val="bg1">
                    <a:lumMod val="50000"/>
                  </a:schemeClr>
                </a:solidFill>
              </a:rPr>
              <a:t> </a:t>
            </a:r>
            <a:r>
              <a:rPr lang="en-GB" b="1" dirty="0" smtClean="0">
                <a:solidFill>
                  <a:srgbClr val="0099CC"/>
                </a:solidFill>
              </a:rPr>
              <a:t>business intelligence</a:t>
            </a:r>
            <a:endParaRPr lang="en-GB" b="1" dirty="0">
              <a:solidFill>
                <a:srgbClr val="0099CC"/>
              </a:solidFill>
            </a:endParaRPr>
          </a:p>
        </p:txBody>
      </p:sp>
      <p:pic>
        <p:nvPicPr>
          <p:cNvPr id="8" name="Picture 2" descr="Final logo"/>
          <p:cNvPicPr>
            <a:picLocks noChangeAspect="1" noChangeArrowheads="1"/>
          </p:cNvPicPr>
          <p:nvPr userDrawn="1"/>
        </p:nvPicPr>
        <p:blipFill>
          <a:blip r:embed="rId2" cstate="screen"/>
          <a:srcRect l="5806" t="20394" r="4411" b="23758"/>
          <a:stretch>
            <a:fillRect/>
          </a:stretch>
        </p:blipFill>
        <p:spPr bwMode="auto">
          <a:xfrm>
            <a:off x="179512" y="4659982"/>
            <a:ext cx="1800200" cy="333370"/>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cstate="screen"/>
          <a:srcRect/>
          <a:stretch>
            <a:fillRect/>
          </a:stretch>
        </p:blipFill>
        <p:spPr bwMode="auto">
          <a:xfrm>
            <a:off x="2646656" y="4686241"/>
            <a:ext cx="1853336" cy="342926"/>
          </a:xfrm>
          <a:prstGeom prst="rect">
            <a:avLst/>
          </a:prstGeom>
          <a:noFill/>
          <a:ln w="9525">
            <a:noFill/>
            <a:miter lim="800000"/>
            <a:headEnd/>
            <a:tailEnd/>
          </a:ln>
        </p:spPr>
      </p:pic>
      <p:sp>
        <p:nvSpPr>
          <p:cNvPr id="12" name="Slide Number Placeholder 6"/>
          <p:cNvSpPr>
            <a:spLocks noGrp="1"/>
          </p:cNvSpPr>
          <p:nvPr>
            <p:ph type="sldNum" sz="quarter" idx="12"/>
          </p:nvPr>
        </p:nvSpPr>
        <p:spPr>
          <a:xfrm>
            <a:off x="6830888" y="4731990"/>
            <a:ext cx="2133600" cy="273844"/>
          </a:xfrm>
          <a:prstGeom prst="rect">
            <a:avLst/>
          </a:prstGeom>
        </p:spPr>
        <p:txBody>
          <a:bodyPr/>
          <a:lstStyle>
            <a:lvl1pPr>
              <a:defRPr sz="1200" b="1">
                <a:solidFill>
                  <a:schemeClr val="tx1"/>
                </a:solidFill>
              </a:defRPr>
            </a:lvl1pPr>
          </a:lstStyle>
          <a:p>
            <a:pPr algn="r"/>
            <a:fld id="{D20D2BBF-8511-43F7-BF59-34F5F410DC04}" type="slidenum">
              <a:rPr lang="en-GB" smtClean="0"/>
              <a:pPr algn="r"/>
              <a:t>‹#›</a:t>
            </a:fld>
            <a:endParaRPr lang="en-GB" dirty="0"/>
          </a:p>
        </p:txBody>
      </p:sp>
      <p:sp>
        <p:nvSpPr>
          <p:cNvPr id="9" name="Text Placeholder 2"/>
          <p:cNvSpPr>
            <a:spLocks noGrp="1"/>
          </p:cNvSpPr>
          <p:nvPr>
            <p:ph type="body" sz="quarter" idx="13"/>
          </p:nvPr>
        </p:nvSpPr>
        <p:spPr>
          <a:xfrm>
            <a:off x="251520" y="627063"/>
            <a:ext cx="8641655" cy="360362"/>
          </a:xfrm>
          <a:prstGeom prst="rect">
            <a:avLst/>
          </a:prstGeom>
        </p:spPr>
        <p:txBody>
          <a:bodyPr tIns="0" bIns="0"/>
          <a:lstStyle>
            <a:lvl1pPr marL="0" indent="0">
              <a:buNone/>
              <a:defRPr sz="1800" b="1">
                <a:solidFill>
                  <a:srgbClr val="00B0F0"/>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8" name="Content Placeholder 8"/>
          <p:cNvGraphicFramePr>
            <a:graphicFrameLocks/>
          </p:cNvGraphicFramePr>
          <p:nvPr userDrawn="1">
            <p:extLst>
              <p:ext uri="{D42A27DB-BD31-4B8C-83A1-F6EECF244321}">
                <p14:modId xmlns="" xmlns:p14="http://schemas.microsoft.com/office/powerpoint/2010/main" val="2204730795"/>
              </p:ext>
            </p:extLst>
          </p:nvPr>
        </p:nvGraphicFramePr>
        <p:xfrm>
          <a:off x="4644010" y="1203598"/>
          <a:ext cx="4248471" cy="3384370"/>
        </p:xfrm>
        <a:graphic>
          <a:graphicData uri="http://schemas.openxmlformats.org/drawingml/2006/table">
            <a:tbl>
              <a:tblPr/>
              <a:tblGrid>
                <a:gridCol w="1299015"/>
                <a:gridCol w="491576"/>
                <a:gridCol w="491576"/>
                <a:gridCol w="491576"/>
                <a:gridCol w="491576"/>
                <a:gridCol w="491576"/>
                <a:gridCol w="491576"/>
              </a:tblGrid>
              <a:tr h="415502">
                <a:tc gridSpan="7">
                  <a:txBody>
                    <a:bodyPr/>
                    <a:lstStyle/>
                    <a:p>
                      <a:pPr marL="0" indent="0" algn="l">
                        <a:lnSpc>
                          <a:spcPct val="115000"/>
                        </a:lnSpc>
                        <a:spcAft>
                          <a:spcPts val="0"/>
                        </a:spcAft>
                      </a:pPr>
                      <a:r>
                        <a:rPr lang="en-GB" sz="1200" b="1" i="1" dirty="0" smtClean="0">
                          <a:solidFill>
                            <a:schemeClr val="tx1"/>
                          </a:solidFill>
                          <a:latin typeface="+mj-lt"/>
                          <a:ea typeface="Calibri"/>
                          <a:cs typeface="Times New Roman"/>
                        </a:rPr>
                        <a:t>Title</a:t>
                      </a:r>
                      <a:endParaRPr lang="en-GB" sz="1200" b="1" i="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j-lt"/>
                          <a:ea typeface="Times New Roman"/>
                          <a:cs typeface="Times New Roman"/>
                        </a:rPr>
                        <a:t> </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062">
                <a:tc>
                  <a:txBody>
                    <a:bodyPr/>
                    <a:lstStyle/>
                    <a:p>
                      <a:pPr algn="l">
                        <a:lnSpc>
                          <a:spcPct val="115000"/>
                        </a:lnSpc>
                        <a:spcAft>
                          <a:spcPts val="0"/>
                        </a:spcAft>
                      </a:pPr>
                      <a:r>
                        <a:rPr lang="en-GB" sz="1200" dirty="0">
                          <a:latin typeface="+mj-lt"/>
                          <a:ea typeface="Times New Roman"/>
                          <a:cs typeface="Times New Roman"/>
                        </a:rPr>
                        <a:t>Edinburgh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12062">
                <a:tc>
                  <a:txBody>
                    <a:bodyPr/>
                    <a:lstStyle/>
                    <a:p>
                      <a:pPr algn="l">
                        <a:lnSpc>
                          <a:spcPct val="115000"/>
                        </a:lnSpc>
                        <a:spcAft>
                          <a:spcPts val="0"/>
                        </a:spcAft>
                      </a:pPr>
                      <a:r>
                        <a:rPr lang="en-GB" sz="1200" dirty="0">
                          <a:latin typeface="+mj-lt"/>
                          <a:ea typeface="Times New Roman"/>
                          <a:cs typeface="Times New Roman"/>
                        </a:rPr>
                        <a:t>City Centre</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062">
                <a:tc>
                  <a:txBody>
                    <a:bodyPr/>
                    <a:lstStyle/>
                    <a:p>
                      <a:pPr algn="l">
                        <a:lnSpc>
                          <a:spcPct val="115000"/>
                        </a:lnSpc>
                        <a:spcAft>
                          <a:spcPts val="0"/>
                        </a:spcAft>
                      </a:pPr>
                      <a:r>
                        <a:rPr lang="en-GB" sz="1200" dirty="0">
                          <a:latin typeface="+mj-lt"/>
                          <a:ea typeface="Times New Roman"/>
                          <a:cs typeface="Times New Roman"/>
                        </a:rPr>
                        <a:t>Craig / Dud.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12062">
                <a:tc>
                  <a:txBody>
                    <a:bodyPr/>
                    <a:lstStyle/>
                    <a:p>
                      <a:pPr algn="l">
                        <a:lnSpc>
                          <a:spcPct val="115000"/>
                        </a:lnSpc>
                        <a:spcAft>
                          <a:spcPts val="0"/>
                        </a:spcAft>
                      </a:pPr>
                      <a:r>
                        <a:rPr lang="en-GB" sz="1200" dirty="0">
                          <a:latin typeface="+mj-lt"/>
                          <a:ea typeface="Times New Roman"/>
                          <a:cs typeface="Times New Roman"/>
                        </a:rPr>
                        <a:t>Porto. / Craig.</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062">
                <a:tc>
                  <a:txBody>
                    <a:bodyPr/>
                    <a:lstStyle/>
                    <a:p>
                      <a:pPr algn="l">
                        <a:lnSpc>
                          <a:spcPct val="115000"/>
                        </a:lnSpc>
                        <a:spcAft>
                          <a:spcPts val="0"/>
                        </a:spcAft>
                      </a:pPr>
                      <a:r>
                        <a:rPr lang="en-GB" sz="1200" dirty="0" err="1">
                          <a:latin typeface="+mj-lt"/>
                          <a:ea typeface="Times New Roman"/>
                          <a:cs typeface="Times New Roman"/>
                        </a:rPr>
                        <a:t>Libert</a:t>
                      </a:r>
                      <a:r>
                        <a:rPr lang="en-GB" sz="1200" dirty="0">
                          <a:latin typeface="+mj-lt"/>
                          <a:ea typeface="Times New Roman"/>
                          <a:cs typeface="Times New Roman"/>
                        </a:rPr>
                        <a:t>. / </a:t>
                      </a:r>
                      <a:r>
                        <a:rPr lang="en-GB" sz="1200" dirty="0" err="1">
                          <a:latin typeface="+mj-lt"/>
                          <a:ea typeface="Times New Roman"/>
                          <a:cs typeface="Times New Roman"/>
                        </a:rPr>
                        <a:t>Gilm</a:t>
                      </a:r>
                      <a:r>
                        <a:rPr lang="en-GB" sz="1200" dirty="0">
                          <a:latin typeface="+mj-lt"/>
                          <a:ea typeface="Times New Roman"/>
                          <a:cs typeface="Times New Roman"/>
                        </a:rPr>
                        <a:t>.</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12062">
                <a:tc>
                  <a:txBody>
                    <a:bodyPr/>
                    <a:lstStyle/>
                    <a:p>
                      <a:pPr algn="l">
                        <a:lnSpc>
                          <a:spcPct val="115000"/>
                        </a:lnSpc>
                        <a:spcAft>
                          <a:spcPts val="0"/>
                        </a:spcAft>
                      </a:pPr>
                      <a:r>
                        <a:rPr lang="en-GB" sz="1200" dirty="0">
                          <a:latin typeface="+mj-lt"/>
                          <a:ea typeface="Times New Roman"/>
                          <a:cs typeface="Times New Roman"/>
                        </a:rPr>
                        <a:t>South Central</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062">
                <a:tc>
                  <a:txBody>
                    <a:bodyPr/>
                    <a:lstStyle/>
                    <a:p>
                      <a:pPr algn="l">
                        <a:lnSpc>
                          <a:spcPct val="115000"/>
                        </a:lnSpc>
                        <a:spcAft>
                          <a:spcPts val="0"/>
                        </a:spcAft>
                      </a:pPr>
                      <a:r>
                        <a:rPr lang="en-GB" sz="1200" dirty="0">
                          <a:latin typeface="+mj-lt"/>
                          <a:ea typeface="Times New Roman"/>
                          <a:cs typeface="Times New Roman"/>
                        </a:rPr>
                        <a:t>South West</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12062">
                <a:tc>
                  <a:txBody>
                    <a:bodyPr/>
                    <a:lstStyle/>
                    <a:p>
                      <a:pPr algn="l">
                        <a:lnSpc>
                          <a:spcPct val="115000"/>
                        </a:lnSpc>
                        <a:spcAft>
                          <a:spcPts val="0"/>
                        </a:spcAft>
                      </a:pPr>
                      <a:r>
                        <a:rPr lang="en-GB" sz="1200" dirty="0">
                          <a:latin typeface="+mj-lt"/>
                          <a:ea typeface="Times New Roman"/>
                          <a:cs typeface="Times New Roman"/>
                        </a:rPr>
                        <a:t>Pentlands</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062">
                <a:tc>
                  <a:txBody>
                    <a:bodyPr/>
                    <a:lstStyle/>
                    <a:p>
                      <a:pPr algn="l">
                        <a:lnSpc>
                          <a:spcPct val="115000"/>
                        </a:lnSpc>
                        <a:spcAft>
                          <a:spcPts val="0"/>
                        </a:spcAft>
                      </a:pPr>
                      <a:r>
                        <a:rPr lang="en-GB" sz="1200" dirty="0">
                          <a:latin typeface="+mj-lt"/>
                          <a:ea typeface="Times New Roman"/>
                          <a:cs typeface="Times New Roman"/>
                        </a:rPr>
                        <a:t>Western Ed.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12062">
                <a:tc>
                  <a:txBody>
                    <a:bodyPr/>
                    <a:lstStyle/>
                    <a:p>
                      <a:pPr algn="l">
                        <a:lnSpc>
                          <a:spcPct val="115000"/>
                        </a:lnSpc>
                        <a:spcAft>
                          <a:spcPts val="0"/>
                        </a:spcAft>
                      </a:pPr>
                      <a:r>
                        <a:rPr lang="en-GB" sz="1200" dirty="0">
                          <a:latin typeface="+mj-lt"/>
                          <a:ea typeface="Times New Roman"/>
                          <a:cs typeface="Times New Roman"/>
                        </a:rPr>
                        <a:t>Almond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062">
                <a:tc>
                  <a:txBody>
                    <a:bodyPr/>
                    <a:lstStyle/>
                    <a:p>
                      <a:pPr algn="l">
                        <a:lnSpc>
                          <a:spcPct val="115000"/>
                        </a:lnSpc>
                        <a:spcAft>
                          <a:spcPts val="0"/>
                        </a:spcAft>
                      </a:pPr>
                      <a:r>
                        <a:rPr lang="en-GB" sz="1200" dirty="0">
                          <a:latin typeface="+mj-lt"/>
                          <a:ea typeface="Times New Roman"/>
                          <a:cs typeface="Times New Roman"/>
                        </a:rPr>
                        <a:t>Forth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12062">
                <a:tc>
                  <a:txBody>
                    <a:bodyPr/>
                    <a:lstStyle/>
                    <a:p>
                      <a:pPr algn="l">
                        <a:lnSpc>
                          <a:spcPct val="115000"/>
                        </a:lnSpc>
                        <a:spcAft>
                          <a:spcPts val="0"/>
                        </a:spcAft>
                      </a:pPr>
                      <a:r>
                        <a:rPr lang="en-GB" sz="1200" dirty="0">
                          <a:latin typeface="+mj-lt"/>
                          <a:ea typeface="Times New Roman"/>
                          <a:cs typeface="Times New Roman"/>
                        </a:rPr>
                        <a:t>Inverleith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062">
                <a:tc>
                  <a:txBody>
                    <a:bodyPr/>
                    <a:lstStyle/>
                    <a:p>
                      <a:pPr algn="l">
                        <a:lnSpc>
                          <a:spcPct val="115000"/>
                        </a:lnSpc>
                        <a:spcAft>
                          <a:spcPts val="0"/>
                        </a:spcAft>
                      </a:pPr>
                      <a:r>
                        <a:rPr lang="en-GB" sz="1200" dirty="0">
                          <a:latin typeface="+mj-lt"/>
                          <a:ea typeface="Times New Roman"/>
                          <a:cs typeface="Times New Roman"/>
                        </a:rPr>
                        <a:t>Leith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GB" sz="1200" dirty="0">
                        <a:latin typeface="+mj-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9" name="Rectangle 8"/>
          <p:cNvSpPr/>
          <p:nvPr userDrawn="1"/>
        </p:nvSpPr>
        <p:spPr>
          <a:xfrm>
            <a:off x="0" y="0"/>
            <a:ext cx="9144000" cy="62753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a:spLocks noGrp="1"/>
          </p:cNvSpPr>
          <p:nvPr>
            <p:ph type="title"/>
          </p:nvPr>
        </p:nvSpPr>
        <p:spPr>
          <a:xfrm>
            <a:off x="251520" y="133970"/>
            <a:ext cx="8640960" cy="493564"/>
          </a:xfrm>
          <a:prstGeom prst="rect">
            <a:avLst/>
          </a:prstGeom>
        </p:spPr>
        <p:txBody>
          <a:bodyPr>
            <a:noAutofit/>
          </a:bodyPr>
          <a:lstStyle>
            <a:lvl1pPr algn="l">
              <a:defRPr sz="2800" b="1">
                <a:solidFill>
                  <a:schemeClr val="bg1"/>
                </a:solidFill>
              </a:defRPr>
            </a:lvl1pPr>
          </a:lstStyle>
          <a:p>
            <a:r>
              <a:rPr lang="en-US" dirty="0" smtClean="0"/>
              <a:t>Click to edit Master title style</a:t>
            </a:r>
            <a:endParaRPr lang="en-GB" dirty="0"/>
          </a:p>
        </p:txBody>
      </p:sp>
      <p:sp>
        <p:nvSpPr>
          <p:cNvPr id="15" name="Content Placeholder 2"/>
          <p:cNvSpPr>
            <a:spLocks noGrp="1"/>
          </p:cNvSpPr>
          <p:nvPr>
            <p:ph idx="1"/>
          </p:nvPr>
        </p:nvSpPr>
        <p:spPr>
          <a:xfrm>
            <a:off x="251520" y="1203598"/>
            <a:ext cx="4248472" cy="3391024"/>
          </a:xfrm>
          <a:prstGeom prst="rect">
            <a:avLst/>
          </a:prstGeo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7" name="Picture 2" descr="Final logo"/>
          <p:cNvPicPr>
            <a:picLocks noChangeAspect="1" noChangeArrowheads="1"/>
          </p:cNvPicPr>
          <p:nvPr userDrawn="1"/>
        </p:nvPicPr>
        <p:blipFill>
          <a:blip r:embed="rId2" cstate="screen"/>
          <a:srcRect l="5806" t="20394" r="4411" b="23758"/>
          <a:stretch>
            <a:fillRect/>
          </a:stretch>
        </p:blipFill>
        <p:spPr bwMode="auto">
          <a:xfrm>
            <a:off x="179512" y="4659982"/>
            <a:ext cx="1800200" cy="333370"/>
          </a:xfrm>
          <a:prstGeom prst="rect">
            <a:avLst/>
          </a:prstGeom>
          <a:noFill/>
          <a:ln w="9525">
            <a:noFill/>
            <a:miter lim="800000"/>
            <a:headEnd/>
            <a:tailEnd/>
          </a:ln>
        </p:spPr>
      </p:pic>
      <p:pic>
        <p:nvPicPr>
          <p:cNvPr id="18" name="Picture 2"/>
          <p:cNvPicPr>
            <a:picLocks noChangeAspect="1" noChangeArrowheads="1"/>
          </p:cNvPicPr>
          <p:nvPr userDrawn="1"/>
        </p:nvPicPr>
        <p:blipFill>
          <a:blip r:embed="rId3" cstate="screen"/>
          <a:srcRect/>
          <a:stretch>
            <a:fillRect/>
          </a:stretch>
        </p:blipFill>
        <p:spPr bwMode="auto">
          <a:xfrm>
            <a:off x="2646656" y="4686241"/>
            <a:ext cx="1853336" cy="342926"/>
          </a:xfrm>
          <a:prstGeom prst="rect">
            <a:avLst/>
          </a:prstGeom>
          <a:noFill/>
          <a:ln w="9525">
            <a:noFill/>
            <a:miter lim="800000"/>
            <a:headEnd/>
            <a:tailEnd/>
          </a:ln>
        </p:spPr>
      </p:pic>
      <p:sp>
        <p:nvSpPr>
          <p:cNvPr id="20" name="Footer Placeholder 4"/>
          <p:cNvSpPr>
            <a:spLocks noGrp="1"/>
          </p:cNvSpPr>
          <p:nvPr>
            <p:ph type="ftr" sz="quarter" idx="11"/>
          </p:nvPr>
        </p:nvSpPr>
        <p:spPr>
          <a:xfrm>
            <a:off x="4860032" y="4731990"/>
            <a:ext cx="2952328" cy="273844"/>
          </a:xfrm>
          <a:prstGeom prst="rect">
            <a:avLst/>
          </a:prstGeom>
        </p:spPr>
        <p:txBody>
          <a:bodyPr/>
          <a:lstStyle>
            <a:lvl1pPr>
              <a:defRPr sz="1200"/>
            </a:lvl1pPr>
          </a:lstStyle>
          <a:p>
            <a:pPr algn="ctr"/>
            <a:r>
              <a:rPr lang="en-GB" b="1" dirty="0" smtClean="0">
                <a:solidFill>
                  <a:srgbClr val="CC3333"/>
                </a:solidFill>
                <a:latin typeface="Baskerville Old Face" pitchFamily="18" charset="0"/>
              </a:rPr>
              <a:t>analysis </a:t>
            </a:r>
            <a:r>
              <a:rPr lang="en-GB" i="1" dirty="0" smtClean="0">
                <a:solidFill>
                  <a:schemeClr val="bg1">
                    <a:lumMod val="50000"/>
                  </a:schemeClr>
                </a:solidFill>
              </a:rPr>
              <a:t>from</a:t>
            </a:r>
            <a:r>
              <a:rPr lang="en-GB" dirty="0" smtClean="0">
                <a:solidFill>
                  <a:schemeClr val="bg1">
                    <a:lumMod val="50000"/>
                  </a:schemeClr>
                </a:solidFill>
              </a:rPr>
              <a:t> </a:t>
            </a:r>
            <a:r>
              <a:rPr lang="en-GB" b="1" dirty="0" smtClean="0">
                <a:solidFill>
                  <a:srgbClr val="0099CC"/>
                </a:solidFill>
              </a:rPr>
              <a:t>business intelligence</a:t>
            </a:r>
            <a:endParaRPr lang="en-GB" b="1" dirty="0">
              <a:solidFill>
                <a:srgbClr val="0099CC"/>
              </a:solidFill>
            </a:endParaRPr>
          </a:p>
        </p:txBody>
      </p:sp>
      <p:sp>
        <p:nvSpPr>
          <p:cNvPr id="21" name="Slide Number Placeholder 6"/>
          <p:cNvSpPr>
            <a:spLocks noGrp="1"/>
          </p:cNvSpPr>
          <p:nvPr>
            <p:ph type="sldNum" sz="quarter" idx="12"/>
          </p:nvPr>
        </p:nvSpPr>
        <p:spPr>
          <a:xfrm>
            <a:off x="6830888" y="4731990"/>
            <a:ext cx="2133600" cy="273844"/>
          </a:xfrm>
          <a:prstGeom prst="rect">
            <a:avLst/>
          </a:prstGeom>
        </p:spPr>
        <p:txBody>
          <a:bodyPr/>
          <a:lstStyle>
            <a:lvl1pPr>
              <a:defRPr sz="1200" b="1">
                <a:solidFill>
                  <a:schemeClr val="tx1"/>
                </a:solidFill>
              </a:defRPr>
            </a:lvl1pPr>
          </a:lstStyle>
          <a:p>
            <a:pPr algn="r"/>
            <a:fld id="{D20D2BBF-8511-43F7-BF59-34F5F410DC04}" type="slidenum">
              <a:rPr lang="en-GB" smtClean="0"/>
              <a:pPr algn="r"/>
              <a:t>‹#›</a:t>
            </a:fld>
            <a:endParaRPr lang="en-GB" dirty="0"/>
          </a:p>
        </p:txBody>
      </p:sp>
      <p:sp>
        <p:nvSpPr>
          <p:cNvPr id="3" name="Text Placeholder 2"/>
          <p:cNvSpPr>
            <a:spLocks noGrp="1"/>
          </p:cNvSpPr>
          <p:nvPr>
            <p:ph type="body" sz="quarter" idx="13"/>
          </p:nvPr>
        </p:nvSpPr>
        <p:spPr>
          <a:xfrm>
            <a:off x="251520" y="627063"/>
            <a:ext cx="8641655" cy="360362"/>
          </a:xfrm>
          <a:prstGeom prst="rect">
            <a:avLst/>
          </a:prstGeom>
        </p:spPr>
        <p:txBody>
          <a:bodyPr tIns="0" bIns="0"/>
          <a:lstStyle>
            <a:lvl1pPr marL="0" indent="0">
              <a:buNone/>
              <a:defRPr sz="1800" b="1">
                <a:solidFill>
                  <a:srgbClr val="00B0F0"/>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0" y="0"/>
            <a:ext cx="9144000" cy="62753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a:spLocks noGrp="1"/>
          </p:cNvSpPr>
          <p:nvPr>
            <p:ph type="title"/>
          </p:nvPr>
        </p:nvSpPr>
        <p:spPr>
          <a:xfrm>
            <a:off x="251520" y="133970"/>
            <a:ext cx="8640960" cy="493564"/>
          </a:xfrm>
          <a:prstGeom prst="rect">
            <a:avLst/>
          </a:prstGeom>
        </p:spPr>
        <p:txBody>
          <a:bodyPr>
            <a:noAutofit/>
          </a:bodyPr>
          <a:lstStyle>
            <a:lvl1pPr algn="l">
              <a:defRPr sz="2800" b="1">
                <a:solidFill>
                  <a:schemeClr val="bg1"/>
                </a:solidFill>
              </a:defRPr>
            </a:lvl1pPr>
          </a:lstStyle>
          <a:p>
            <a:r>
              <a:rPr lang="en-US" dirty="0" smtClean="0"/>
              <a:t>Click to edit Master title style</a:t>
            </a:r>
            <a:endParaRPr lang="en-GB" dirty="0"/>
          </a:p>
        </p:txBody>
      </p:sp>
      <p:sp>
        <p:nvSpPr>
          <p:cNvPr id="15" name="Content Placeholder 2"/>
          <p:cNvSpPr>
            <a:spLocks noGrp="1"/>
          </p:cNvSpPr>
          <p:nvPr>
            <p:ph idx="1"/>
          </p:nvPr>
        </p:nvSpPr>
        <p:spPr>
          <a:xfrm>
            <a:off x="251520" y="1203598"/>
            <a:ext cx="4248472" cy="3391024"/>
          </a:xfrm>
          <a:prstGeom prst="rect">
            <a:avLst/>
          </a:prstGeo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7" name="Picture 2" descr="Final logo"/>
          <p:cNvPicPr>
            <a:picLocks noChangeAspect="1" noChangeArrowheads="1"/>
          </p:cNvPicPr>
          <p:nvPr userDrawn="1"/>
        </p:nvPicPr>
        <p:blipFill>
          <a:blip r:embed="rId2" cstate="screen"/>
          <a:srcRect l="5806" t="20394" r="4411" b="23758"/>
          <a:stretch>
            <a:fillRect/>
          </a:stretch>
        </p:blipFill>
        <p:spPr bwMode="auto">
          <a:xfrm>
            <a:off x="179512" y="4659982"/>
            <a:ext cx="1800200" cy="333370"/>
          </a:xfrm>
          <a:prstGeom prst="rect">
            <a:avLst/>
          </a:prstGeom>
          <a:noFill/>
          <a:ln w="9525">
            <a:noFill/>
            <a:miter lim="800000"/>
            <a:headEnd/>
            <a:tailEnd/>
          </a:ln>
        </p:spPr>
      </p:pic>
      <p:pic>
        <p:nvPicPr>
          <p:cNvPr id="18" name="Picture 2"/>
          <p:cNvPicPr>
            <a:picLocks noChangeAspect="1" noChangeArrowheads="1"/>
          </p:cNvPicPr>
          <p:nvPr userDrawn="1"/>
        </p:nvPicPr>
        <p:blipFill>
          <a:blip r:embed="rId3" cstate="screen"/>
          <a:srcRect/>
          <a:stretch>
            <a:fillRect/>
          </a:stretch>
        </p:blipFill>
        <p:spPr bwMode="auto">
          <a:xfrm>
            <a:off x="2646656" y="4686241"/>
            <a:ext cx="1853336" cy="342926"/>
          </a:xfrm>
          <a:prstGeom prst="rect">
            <a:avLst/>
          </a:prstGeom>
          <a:noFill/>
          <a:ln w="9525">
            <a:noFill/>
            <a:miter lim="800000"/>
            <a:headEnd/>
            <a:tailEnd/>
          </a:ln>
        </p:spPr>
      </p:pic>
      <p:sp>
        <p:nvSpPr>
          <p:cNvPr id="11" name="Content Placeholder 2"/>
          <p:cNvSpPr>
            <a:spLocks noGrp="1"/>
          </p:cNvSpPr>
          <p:nvPr>
            <p:ph idx="13"/>
          </p:nvPr>
        </p:nvSpPr>
        <p:spPr>
          <a:xfrm>
            <a:off x="4644008" y="1203598"/>
            <a:ext cx="4248472" cy="3391024"/>
          </a:xfrm>
          <a:prstGeom prst="rect">
            <a:avLst/>
          </a:prstGeo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Footer Placeholder 4"/>
          <p:cNvSpPr>
            <a:spLocks noGrp="1"/>
          </p:cNvSpPr>
          <p:nvPr>
            <p:ph type="ftr" sz="quarter" idx="11"/>
          </p:nvPr>
        </p:nvSpPr>
        <p:spPr>
          <a:xfrm>
            <a:off x="4860032" y="4731990"/>
            <a:ext cx="2952328" cy="273844"/>
          </a:xfrm>
          <a:prstGeom prst="rect">
            <a:avLst/>
          </a:prstGeom>
        </p:spPr>
        <p:txBody>
          <a:bodyPr/>
          <a:lstStyle>
            <a:lvl1pPr>
              <a:defRPr sz="1200"/>
            </a:lvl1pPr>
          </a:lstStyle>
          <a:p>
            <a:pPr algn="ctr"/>
            <a:r>
              <a:rPr lang="en-GB" b="1" dirty="0" smtClean="0">
                <a:solidFill>
                  <a:srgbClr val="CC3333"/>
                </a:solidFill>
                <a:latin typeface="Baskerville Old Face" pitchFamily="18" charset="0"/>
              </a:rPr>
              <a:t>analysis </a:t>
            </a:r>
            <a:r>
              <a:rPr lang="en-GB" i="1" dirty="0" smtClean="0">
                <a:solidFill>
                  <a:schemeClr val="bg1">
                    <a:lumMod val="50000"/>
                  </a:schemeClr>
                </a:solidFill>
              </a:rPr>
              <a:t>from</a:t>
            </a:r>
            <a:r>
              <a:rPr lang="en-GB" dirty="0" smtClean="0">
                <a:solidFill>
                  <a:schemeClr val="bg1">
                    <a:lumMod val="50000"/>
                  </a:schemeClr>
                </a:solidFill>
              </a:rPr>
              <a:t> </a:t>
            </a:r>
            <a:r>
              <a:rPr lang="en-GB" b="1" dirty="0" smtClean="0">
                <a:solidFill>
                  <a:srgbClr val="0099CC"/>
                </a:solidFill>
              </a:rPr>
              <a:t>business intelligence</a:t>
            </a:r>
            <a:endParaRPr lang="en-GB" b="1" dirty="0">
              <a:solidFill>
                <a:srgbClr val="0099CC"/>
              </a:solidFill>
            </a:endParaRPr>
          </a:p>
        </p:txBody>
      </p:sp>
      <p:sp>
        <p:nvSpPr>
          <p:cNvPr id="13" name="Slide Number Placeholder 6"/>
          <p:cNvSpPr>
            <a:spLocks noGrp="1"/>
          </p:cNvSpPr>
          <p:nvPr>
            <p:ph type="sldNum" sz="quarter" idx="12"/>
          </p:nvPr>
        </p:nvSpPr>
        <p:spPr>
          <a:xfrm>
            <a:off x="6830888" y="4731990"/>
            <a:ext cx="2133600" cy="273844"/>
          </a:xfrm>
          <a:prstGeom prst="rect">
            <a:avLst/>
          </a:prstGeom>
        </p:spPr>
        <p:txBody>
          <a:bodyPr/>
          <a:lstStyle>
            <a:lvl1pPr>
              <a:defRPr sz="1200" b="1">
                <a:solidFill>
                  <a:schemeClr val="tx1"/>
                </a:solidFill>
              </a:defRPr>
            </a:lvl1pPr>
          </a:lstStyle>
          <a:p>
            <a:pPr algn="r"/>
            <a:fld id="{D20D2BBF-8511-43F7-BF59-34F5F410DC04}" type="slidenum">
              <a:rPr lang="en-GB" smtClean="0"/>
              <a:pPr algn="r"/>
              <a:t>‹#›</a:t>
            </a:fld>
            <a:endParaRPr lang="en-GB" dirty="0"/>
          </a:p>
        </p:txBody>
      </p:sp>
      <p:sp>
        <p:nvSpPr>
          <p:cNvPr id="14" name="Text Placeholder 2"/>
          <p:cNvSpPr>
            <a:spLocks noGrp="1"/>
          </p:cNvSpPr>
          <p:nvPr>
            <p:ph type="body" sz="quarter" idx="14"/>
          </p:nvPr>
        </p:nvSpPr>
        <p:spPr>
          <a:xfrm>
            <a:off x="251520" y="627063"/>
            <a:ext cx="8641655" cy="360362"/>
          </a:xfrm>
          <a:prstGeom prst="rect">
            <a:avLst/>
          </a:prstGeom>
        </p:spPr>
        <p:txBody>
          <a:bodyPr tIns="0" bIns="0"/>
          <a:lstStyle>
            <a:lvl1pPr marL="0" indent="0">
              <a:buNone/>
              <a:defRPr sz="1800" b="1">
                <a:solidFill>
                  <a:srgbClr val="00B0F0"/>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9000213\AppData\Local\Microsoft\Windows\Temporary Internet Files\Content.IE5\X08QNTUT\Skyline Dusk 2.jpg"/>
          <p:cNvPicPr>
            <a:picLocks noChangeAspect="1" noChangeArrowheads="1"/>
          </p:cNvPicPr>
          <p:nvPr/>
        </p:nvPicPr>
        <p:blipFill>
          <a:blip r:embed="rId2" cstate="screen"/>
          <a:srcRect/>
          <a:stretch>
            <a:fillRect/>
          </a:stretch>
        </p:blipFill>
        <p:spPr bwMode="auto">
          <a:xfrm>
            <a:off x="-72008" y="0"/>
            <a:ext cx="9216008" cy="5143500"/>
          </a:xfrm>
          <a:prstGeom prst="rect">
            <a:avLst/>
          </a:prstGeom>
          <a:noFill/>
        </p:spPr>
      </p:pic>
      <p:sp>
        <p:nvSpPr>
          <p:cNvPr id="18" name="Rectangle 17"/>
          <p:cNvSpPr/>
          <p:nvPr/>
        </p:nvSpPr>
        <p:spPr>
          <a:xfrm>
            <a:off x="2699792" y="0"/>
            <a:ext cx="6444208" cy="5143500"/>
          </a:xfrm>
          <a:prstGeom prst="rect">
            <a:avLst/>
          </a:prstGeom>
          <a:gradFill flip="none" rotWithShape="1">
            <a:gsLst>
              <a:gs pos="0">
                <a:schemeClr val="bg1">
                  <a:alpha val="30000"/>
                </a:schemeClr>
              </a:gs>
              <a:gs pos="50000">
                <a:srgbClr val="D9FFDE">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08520" y="0"/>
            <a:ext cx="280831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512343" y="411510"/>
            <a:ext cx="6383188" cy="892552"/>
          </a:xfrm>
          <a:prstGeom prst="rect">
            <a:avLst/>
          </a:prstGeom>
          <a:noFill/>
        </p:spPr>
        <p:txBody>
          <a:bodyPr wrap="square" rtlCol="0">
            <a:spAutoFit/>
          </a:bodyPr>
          <a:lstStyle/>
          <a:p>
            <a:pPr algn="r"/>
            <a:r>
              <a:rPr lang="en-GB" sz="3200" b="1" dirty="0" smtClean="0">
                <a:solidFill>
                  <a:srgbClr val="0099CC"/>
                </a:solidFill>
              </a:rPr>
              <a:t>Portobello/ </a:t>
            </a:r>
            <a:r>
              <a:rPr lang="en-GB" sz="3200" b="1" dirty="0" err="1" smtClean="0">
                <a:solidFill>
                  <a:srgbClr val="0099CC"/>
                </a:solidFill>
              </a:rPr>
              <a:t>Craigmillar</a:t>
            </a:r>
            <a:r>
              <a:rPr lang="en-GB" sz="3200" b="1" dirty="0" smtClean="0">
                <a:solidFill>
                  <a:srgbClr val="0099CC"/>
                </a:solidFill>
              </a:rPr>
              <a:t> Results</a:t>
            </a:r>
          </a:p>
          <a:p>
            <a:pPr algn="r"/>
            <a:r>
              <a:rPr lang="en-GB" sz="2000" b="1" dirty="0" smtClean="0">
                <a:solidFill>
                  <a:srgbClr val="0099CC"/>
                </a:solidFill>
              </a:rPr>
              <a:t>Edinburgh People Survey 2013 Results</a:t>
            </a:r>
          </a:p>
        </p:txBody>
      </p:sp>
      <p:pic>
        <p:nvPicPr>
          <p:cNvPr id="9" name="Picture 10" descr="ISO 20252 UKAS box  with cert number.jpg"/>
          <p:cNvPicPr>
            <a:picLocks noChangeAspect="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1359072" y="1933713"/>
            <a:ext cx="1080000" cy="622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MRS_EM_CP_RGB_SMALL"/>
          <p:cNvPicPr>
            <a:picLocks noChangeAspect="1" noChangeArrowheads="1"/>
          </p:cNvPicPr>
          <p:nvPr/>
        </p:nvPicPr>
        <p:blipFill>
          <a:blip r:embed="rId4" cstate="screen"/>
          <a:srcRect/>
          <a:stretch>
            <a:fillRect/>
          </a:stretch>
        </p:blipFill>
        <p:spPr bwMode="auto">
          <a:xfrm>
            <a:off x="251521" y="1961145"/>
            <a:ext cx="1080000" cy="582507"/>
          </a:xfrm>
          <a:prstGeom prst="rect">
            <a:avLst/>
          </a:prstGeom>
          <a:noFill/>
          <a:ln w="9525">
            <a:noFill/>
            <a:miter lim="800000"/>
            <a:headEnd/>
            <a:tailEnd/>
          </a:ln>
        </p:spPr>
      </p:pic>
      <p:sp>
        <p:nvSpPr>
          <p:cNvPr id="11" name="Footer Placeholder 4"/>
          <p:cNvSpPr txBox="1">
            <a:spLocks/>
          </p:cNvSpPr>
          <p:nvPr/>
        </p:nvSpPr>
        <p:spPr>
          <a:xfrm>
            <a:off x="142936" y="3073644"/>
            <a:ext cx="2952328" cy="273844"/>
          </a:xfrm>
          <a:prstGeom prst="rect">
            <a:avLst/>
          </a:prstGeom>
        </p:spPr>
        <p:txBody>
          <a:bodyPr/>
          <a:lstStyle>
            <a:lvl1pPr>
              <a:defRPr sz="1200"/>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99CC"/>
                </a:solidFill>
                <a:effectLst/>
                <a:uLnTx/>
                <a:uFillTx/>
                <a:latin typeface="+mn-lt"/>
                <a:ea typeface="+mn-ea"/>
                <a:cs typeface="+mn-cs"/>
              </a:rPr>
              <a:t>business intelligence</a:t>
            </a:r>
            <a:endParaRPr kumimoji="0" lang="en-GB" sz="2000" b="1" i="0" u="none" strike="noStrike" kern="1200" cap="none" spc="0" normalizeH="0" baseline="0" noProof="0" dirty="0">
              <a:ln>
                <a:noFill/>
              </a:ln>
              <a:solidFill>
                <a:srgbClr val="0099CC"/>
              </a:solidFill>
              <a:effectLst/>
              <a:uLnTx/>
              <a:uFillTx/>
              <a:latin typeface="+mn-lt"/>
              <a:ea typeface="+mn-ea"/>
              <a:cs typeface="+mn-cs"/>
            </a:endParaRPr>
          </a:p>
        </p:txBody>
      </p:sp>
      <p:pic>
        <p:nvPicPr>
          <p:cNvPr id="12" name="Picture 2" descr="Final logo"/>
          <p:cNvPicPr>
            <a:picLocks noChangeAspect="1" noChangeArrowheads="1"/>
          </p:cNvPicPr>
          <p:nvPr/>
        </p:nvPicPr>
        <p:blipFill>
          <a:blip r:embed="rId5" cstate="screen"/>
          <a:srcRect l="5806" t="20394" r="4411" b="23758"/>
          <a:stretch>
            <a:fillRect/>
          </a:stretch>
        </p:blipFill>
        <p:spPr bwMode="auto">
          <a:xfrm>
            <a:off x="179511" y="1478412"/>
            <a:ext cx="2304257" cy="426714"/>
          </a:xfrm>
          <a:prstGeom prst="rect">
            <a:avLst/>
          </a:prstGeom>
          <a:noFill/>
          <a:ln w="9525">
            <a:noFill/>
            <a:miter lim="800000"/>
            <a:headEnd/>
            <a:tailEnd/>
          </a:ln>
        </p:spPr>
      </p:pic>
      <p:sp>
        <p:nvSpPr>
          <p:cNvPr id="14" name="Footer Placeholder 4"/>
          <p:cNvSpPr txBox="1">
            <a:spLocks/>
          </p:cNvSpPr>
          <p:nvPr/>
        </p:nvSpPr>
        <p:spPr>
          <a:xfrm>
            <a:off x="161224" y="1182378"/>
            <a:ext cx="2952328" cy="273844"/>
          </a:xfrm>
          <a:prstGeom prst="rect">
            <a:avLst/>
          </a:prstGeom>
        </p:spPr>
        <p:txBody>
          <a:bodyPr/>
          <a:lstStyle>
            <a:lvl1pPr>
              <a:defRPr sz="1200"/>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smtClean="0">
                <a:ln>
                  <a:noFill/>
                </a:ln>
                <a:solidFill>
                  <a:schemeClr val="tx1">
                    <a:lumMod val="50000"/>
                    <a:lumOff val="50000"/>
                  </a:schemeClr>
                </a:solidFill>
                <a:effectLst/>
                <a:uLnTx/>
                <a:uFillTx/>
                <a:ea typeface="+mn-ea"/>
                <a:cs typeface="+mn-cs"/>
              </a:rPr>
              <a:t>research conducted by</a:t>
            </a:r>
            <a:endParaRPr kumimoji="0" lang="en-GB" sz="1200" b="1" i="1" u="none" strike="noStrike" kern="1200" cap="none" spc="0" normalizeH="0" baseline="0" noProof="0" dirty="0">
              <a:ln>
                <a:noFill/>
              </a:ln>
              <a:solidFill>
                <a:schemeClr val="tx1">
                  <a:lumMod val="50000"/>
                  <a:lumOff val="50000"/>
                </a:schemeClr>
              </a:solidFill>
              <a:effectLst/>
              <a:uLnTx/>
              <a:uFillTx/>
              <a:ea typeface="+mn-ea"/>
              <a:cs typeface="+mn-cs"/>
            </a:endParaRPr>
          </a:p>
        </p:txBody>
      </p:sp>
      <p:sp>
        <p:nvSpPr>
          <p:cNvPr id="15" name="Footer Placeholder 4"/>
          <p:cNvSpPr txBox="1">
            <a:spLocks/>
          </p:cNvSpPr>
          <p:nvPr/>
        </p:nvSpPr>
        <p:spPr>
          <a:xfrm>
            <a:off x="161224" y="2871808"/>
            <a:ext cx="2952328" cy="273844"/>
          </a:xfrm>
          <a:prstGeom prst="rect">
            <a:avLst/>
          </a:prstGeom>
        </p:spPr>
        <p:txBody>
          <a:bodyPr/>
          <a:lstStyle>
            <a:lvl1pPr>
              <a:defRPr sz="1200"/>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i="1" dirty="0" smtClean="0">
                <a:solidFill>
                  <a:schemeClr val="tx1">
                    <a:lumMod val="50000"/>
                    <a:lumOff val="50000"/>
                  </a:schemeClr>
                </a:solidFill>
              </a:rPr>
              <a:t>commissioned by</a:t>
            </a:r>
            <a:endParaRPr kumimoji="0" lang="en-GB" sz="1200" b="1" i="1" u="none" strike="noStrike" kern="1200" cap="none" spc="0" normalizeH="0" baseline="0" noProof="0" dirty="0">
              <a:ln>
                <a:noFill/>
              </a:ln>
              <a:solidFill>
                <a:schemeClr val="tx1">
                  <a:lumMod val="50000"/>
                  <a:lumOff val="50000"/>
                </a:schemeClr>
              </a:solidFill>
              <a:effectLst/>
              <a:uLnTx/>
              <a:uFillTx/>
              <a:ea typeface="+mn-ea"/>
              <a:cs typeface="+mn-cs"/>
            </a:endParaRPr>
          </a:p>
        </p:txBody>
      </p:sp>
      <p:sp>
        <p:nvSpPr>
          <p:cNvPr id="16" name="Footer Placeholder 4"/>
          <p:cNvSpPr txBox="1">
            <a:spLocks/>
          </p:cNvSpPr>
          <p:nvPr/>
        </p:nvSpPr>
        <p:spPr>
          <a:xfrm>
            <a:off x="161224" y="3735904"/>
            <a:ext cx="2952328" cy="273844"/>
          </a:xfrm>
          <a:prstGeom prst="rect">
            <a:avLst/>
          </a:prstGeom>
        </p:spPr>
        <p:txBody>
          <a:bodyPr/>
          <a:lstStyle>
            <a:lvl1pPr>
              <a:defRPr sz="1200"/>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i="1" dirty="0" smtClean="0">
                <a:solidFill>
                  <a:schemeClr val="tx1">
                    <a:lumMod val="50000"/>
                    <a:lumOff val="50000"/>
                  </a:schemeClr>
                </a:solidFill>
              </a:rPr>
              <a:t>on behalf of</a:t>
            </a:r>
            <a:endParaRPr kumimoji="0" lang="en-GB" sz="1200" b="1" i="1" u="none" strike="noStrike" kern="1200" cap="none" spc="0" normalizeH="0" baseline="0" noProof="0" dirty="0">
              <a:ln>
                <a:noFill/>
              </a:ln>
              <a:solidFill>
                <a:schemeClr val="tx1">
                  <a:lumMod val="50000"/>
                  <a:lumOff val="50000"/>
                </a:schemeClr>
              </a:solidFill>
              <a:effectLst/>
              <a:uLnTx/>
              <a:uFillTx/>
              <a:ea typeface="+mn-ea"/>
              <a:cs typeface="+mn-cs"/>
            </a:endParaRPr>
          </a:p>
        </p:txBody>
      </p:sp>
      <p:sp>
        <p:nvSpPr>
          <p:cNvPr id="21" name="TextBox 20"/>
          <p:cNvSpPr txBox="1"/>
          <p:nvPr/>
        </p:nvSpPr>
        <p:spPr>
          <a:xfrm>
            <a:off x="136079" y="411510"/>
            <a:ext cx="1944216" cy="584775"/>
          </a:xfrm>
          <a:prstGeom prst="rect">
            <a:avLst/>
          </a:prstGeom>
          <a:noFill/>
        </p:spPr>
        <p:txBody>
          <a:bodyPr wrap="square" rtlCol="0">
            <a:spAutoFit/>
          </a:bodyPr>
          <a:lstStyle/>
          <a:p>
            <a:r>
              <a:rPr lang="en-GB" sz="3200" b="1" dirty="0" smtClean="0">
                <a:solidFill>
                  <a:srgbClr val="0099CC"/>
                </a:solidFill>
              </a:rPr>
              <a:t>EPS 2013</a:t>
            </a:r>
          </a:p>
        </p:txBody>
      </p:sp>
      <p:pic>
        <p:nvPicPr>
          <p:cNvPr id="2051" name="Picture 3"/>
          <p:cNvPicPr>
            <a:picLocks noChangeAspect="1" noChangeArrowheads="1"/>
          </p:cNvPicPr>
          <p:nvPr/>
        </p:nvPicPr>
        <p:blipFill>
          <a:blip r:embed="rId6" cstate="screen"/>
          <a:srcRect/>
          <a:stretch>
            <a:fillRect/>
          </a:stretch>
        </p:blipFill>
        <p:spPr bwMode="auto">
          <a:xfrm>
            <a:off x="222945" y="4062698"/>
            <a:ext cx="2232000" cy="453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planning (Q3)</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10</a:t>
            </a:fld>
            <a:endParaRPr lang="en-GB" dirty="0"/>
          </a:p>
        </p:txBody>
      </p:sp>
      <p:sp>
        <p:nvSpPr>
          <p:cNvPr id="8" name="Text Placeholder 7"/>
          <p:cNvSpPr>
            <a:spLocks noGrp="1"/>
          </p:cNvSpPr>
          <p:nvPr>
            <p:ph type="body" sz="quarter" idx="13"/>
          </p:nvPr>
        </p:nvSpPr>
        <p:spPr/>
        <p:txBody>
          <a:bodyPr/>
          <a:lstStyle/>
          <a:p>
            <a:pPr lvl="0">
              <a:defRPr/>
            </a:pPr>
            <a:r>
              <a:rPr lang="en-GB" dirty="0" smtClean="0"/>
              <a:t>Do you feel that you are able to have a say on things happening or how Council services are run in your local area (neighbourhood or community)?</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Feel able</a:t>
                      </a:r>
                      <a:r>
                        <a:rPr lang="en-GB" sz="1200" b="1" i="1" kern="1200" baseline="0" dirty="0" smtClean="0">
                          <a:solidFill>
                            <a:schemeClr val="tx1"/>
                          </a:solidFill>
                          <a:latin typeface="+mn-lt"/>
                          <a:ea typeface="Calibri"/>
                          <a:cs typeface="Times New Roman"/>
                        </a:rPr>
                        <a:t> to have a say on local services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43%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34%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15%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56%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-38%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44%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48%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44%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54%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39%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41%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planning (Q4)</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11</a:t>
            </a:fld>
            <a:endParaRPr lang="en-GB" dirty="0"/>
          </a:p>
        </p:txBody>
      </p:sp>
      <p:sp>
        <p:nvSpPr>
          <p:cNvPr id="8" name="Text Placeholder 7"/>
          <p:cNvSpPr>
            <a:spLocks noGrp="1"/>
          </p:cNvSpPr>
          <p:nvPr>
            <p:ph type="body" sz="quarter" idx="13"/>
          </p:nvPr>
        </p:nvSpPr>
        <p:spPr/>
        <p:txBody>
          <a:bodyPr/>
          <a:lstStyle/>
          <a:p>
            <a:pPr lvl="0">
              <a:defRPr/>
            </a:pPr>
            <a:r>
              <a:rPr lang="en-GB" dirty="0" smtClean="0"/>
              <a:t>“My neighbourhood within a 15/20minute walk of my home is a place where people from different backgrounds can get on well together?”</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Different backgrounds can get on well together</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dirty="0">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(Q9)</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12</a:t>
            </a:fld>
            <a:endParaRPr lang="en-GB" dirty="0"/>
          </a:p>
        </p:txBody>
      </p:sp>
      <p:sp>
        <p:nvSpPr>
          <p:cNvPr id="8" name="Text Placeholder 7"/>
          <p:cNvSpPr>
            <a:spLocks noGrp="1"/>
          </p:cNvSpPr>
          <p:nvPr>
            <p:ph type="body" sz="quarter" idx="14"/>
          </p:nvPr>
        </p:nvSpPr>
        <p:spPr/>
        <p:txBody>
          <a:bodyPr/>
          <a:lstStyle/>
          <a:p>
            <a:pPr lvl="0">
              <a:defRPr/>
            </a:pPr>
            <a:r>
              <a:rPr lang="en-GB" dirty="0" smtClean="0"/>
              <a:t>How satisfied or dissatisfied are you with the quality of new buildings and the spaces around them in your local area?</a:t>
            </a:r>
          </a:p>
        </p:txBody>
      </p:sp>
      <p:graphicFrame>
        <p:nvGraphicFramePr>
          <p:cNvPr id="6" name="Content Placeholder 8"/>
          <p:cNvGraphicFramePr>
            <a:graphicFrameLocks/>
          </p:cNvGraphicFramePr>
          <p:nvPr>
            <p:extLst>
              <p:ext uri="{D42A27DB-BD31-4B8C-83A1-F6EECF244321}">
                <p14:modId xmlns="" xmlns:p14="http://schemas.microsoft.com/office/powerpoint/2010/main" val="288468307"/>
              </p:ext>
            </p:extLst>
          </p:nvPr>
        </p:nvGraphicFramePr>
        <p:xfrm>
          <a:off x="4572000" y="1203598"/>
          <a:ext cx="4248470" cy="3384369"/>
        </p:xfrm>
        <a:graphic>
          <a:graphicData uri="http://schemas.openxmlformats.org/drawingml/2006/table">
            <a:tbl>
              <a:tblPr/>
              <a:tblGrid>
                <a:gridCol w="2160238"/>
                <a:gridCol w="1044116"/>
                <a:gridCol w="1044116"/>
              </a:tblGrid>
              <a:tr h="415501">
                <a:tc gridSpan="3">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Quality of new buildings and spaces around them</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2012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2013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87%</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91%</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92%</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96%</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90%</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82%</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84%</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81%</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78%</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90%</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81%</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84%</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92%</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13</a:t>
            </a:fld>
            <a:endParaRPr lang="en-GB" dirty="0"/>
          </a:p>
        </p:txBody>
      </p:sp>
      <p:sp>
        <p:nvSpPr>
          <p:cNvPr id="8" name="Text Placeholder 7"/>
          <p:cNvSpPr>
            <a:spLocks noGrp="1"/>
          </p:cNvSpPr>
          <p:nvPr>
            <p:ph type="body" sz="quarter" idx="13"/>
          </p:nvPr>
        </p:nvSpPr>
        <p:spPr/>
        <p:txBody>
          <a:bodyPr/>
          <a:lstStyle/>
          <a:p>
            <a:pPr lvl="0">
              <a:defRPr/>
            </a:pPr>
            <a:r>
              <a:rPr lang="en-GB" dirty="0" smtClean="0"/>
              <a:t>Overall, how satisfied or dissatisfied are you with street cleaning in your local neighbourhood?</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Street cleaning</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14</a:t>
            </a:fld>
            <a:endParaRPr lang="en-GB" dirty="0"/>
          </a:p>
        </p:txBody>
      </p:sp>
      <p:sp>
        <p:nvSpPr>
          <p:cNvPr id="8" name="Text Placeholder 7"/>
          <p:cNvSpPr>
            <a:spLocks noGrp="1"/>
          </p:cNvSpPr>
          <p:nvPr>
            <p:ph type="body" sz="quarter" idx="13"/>
          </p:nvPr>
        </p:nvSpPr>
        <p:spPr/>
        <p:txBody>
          <a:bodyPr/>
          <a:lstStyle/>
          <a:p>
            <a:pPr lvl="0">
              <a:defRPr/>
            </a:pPr>
            <a:r>
              <a:rPr lang="en-GB" dirty="0" smtClean="0"/>
              <a:t>Overall, how satisfied or dissatisfied are you with refuse collection in your local neighbourhood?</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Refuse collection</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15</a:t>
            </a:fld>
            <a:endParaRPr lang="en-GB" dirty="0"/>
          </a:p>
        </p:txBody>
      </p:sp>
      <p:sp>
        <p:nvSpPr>
          <p:cNvPr id="8" name="Text Placeholder 7"/>
          <p:cNvSpPr>
            <a:spLocks noGrp="1"/>
          </p:cNvSpPr>
          <p:nvPr>
            <p:ph type="body" sz="quarter" idx="13"/>
          </p:nvPr>
        </p:nvSpPr>
        <p:spPr/>
        <p:txBody>
          <a:bodyPr/>
          <a:lstStyle/>
          <a:p>
            <a:pPr lvl="0">
              <a:defRPr/>
            </a:pPr>
            <a:r>
              <a:rPr lang="en-GB" dirty="0" smtClean="0"/>
              <a:t>Overall, how satisfied or dissatisfied are you with recycling in your local neighbourhood?</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j-lt"/>
                          <a:ea typeface="Calibri"/>
                          <a:cs typeface="Times New Roman"/>
                        </a:rPr>
                        <a:t>Recycling</a:t>
                      </a:r>
                      <a:endParaRPr lang="en-GB" sz="1200" b="1" i="1" kern="1200"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j-lt"/>
                          <a:ea typeface="Times New Roman"/>
                          <a:cs typeface="Times New Roman"/>
                        </a:rPr>
                        <a:t> </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'09</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'10</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'11</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'12</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j-lt"/>
                          <a:ea typeface="Times New Roman"/>
                          <a:cs typeface="Times New Roman"/>
                        </a:rPr>
                        <a:t>'13</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j-lt"/>
                          <a:ea typeface="Times New Roman"/>
                          <a:cs typeface="Times New Roman"/>
                        </a:rPr>
                        <a:t>5YC</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Edinburgh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City Centre</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Craig / Dud.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Porto. / Craig.</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err="1">
                          <a:latin typeface="+mj-lt"/>
                          <a:ea typeface="Times New Roman"/>
                          <a:cs typeface="Times New Roman"/>
                        </a:rPr>
                        <a:t>Libert</a:t>
                      </a:r>
                      <a:r>
                        <a:rPr lang="en-GB" sz="1200" dirty="0">
                          <a:latin typeface="+mj-lt"/>
                          <a:ea typeface="Times New Roman"/>
                          <a:cs typeface="Times New Roman"/>
                        </a:rPr>
                        <a:t>. / </a:t>
                      </a:r>
                      <a:r>
                        <a:rPr lang="en-GB" sz="1200" dirty="0" err="1">
                          <a:latin typeface="+mj-lt"/>
                          <a:ea typeface="Times New Roman"/>
                          <a:cs typeface="Times New Roman"/>
                        </a:rPr>
                        <a:t>Gilm</a:t>
                      </a:r>
                      <a:r>
                        <a:rPr lang="en-GB" sz="1200" dirty="0">
                          <a:latin typeface="+mj-lt"/>
                          <a:ea typeface="Times New Roman"/>
                          <a:cs typeface="Times New Roman"/>
                        </a:rPr>
                        <a:t>.</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j-lt"/>
                          <a:ea typeface="Times New Roman"/>
                          <a:cs typeface="Times New Roman"/>
                        </a:rPr>
                        <a:t>South Central</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South West</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j-lt"/>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j-lt"/>
                          <a:ea typeface="Times New Roman"/>
                          <a:cs typeface="Times New Roman"/>
                        </a:rPr>
                        <a:t>Pentlands</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j-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Western Ed.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Almond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j-lt"/>
                          <a:ea typeface="Times New Roman"/>
                          <a:cs typeface="Times New Roman"/>
                        </a:rPr>
                        <a:t>Forth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j-lt"/>
                          <a:ea typeface="Times New Roman"/>
                          <a:cs typeface="Times New Roman"/>
                        </a:rPr>
                        <a:t>Inverleith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j-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Leith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Parks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16</a:t>
            </a:fld>
            <a:endParaRPr lang="en-GB" dirty="0"/>
          </a:p>
        </p:txBody>
      </p:sp>
      <p:sp>
        <p:nvSpPr>
          <p:cNvPr id="8" name="Text Placeholder 7"/>
          <p:cNvSpPr>
            <a:spLocks noGrp="1"/>
          </p:cNvSpPr>
          <p:nvPr>
            <p:ph type="body" sz="quarter" idx="13"/>
          </p:nvPr>
        </p:nvSpPr>
        <p:spPr/>
        <p:txBody>
          <a:bodyPr/>
          <a:lstStyle/>
          <a:p>
            <a:pPr lvl="0">
              <a:defRPr/>
            </a:pPr>
            <a:r>
              <a:rPr lang="en-GB" dirty="0" smtClean="0"/>
              <a:t>Overall, how satisfied or dissatisfied are you with parks or other green spaces in your local neighbourhood?</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Parks or other green</a:t>
                      </a:r>
                      <a:r>
                        <a:rPr lang="en-GB" sz="1200" b="1" i="1" kern="1200" baseline="0" dirty="0" smtClean="0">
                          <a:solidFill>
                            <a:schemeClr val="tx1"/>
                          </a:solidFill>
                          <a:latin typeface="+mn-lt"/>
                          <a:ea typeface="Calibri"/>
                          <a:cs typeface="Times New Roman"/>
                        </a:rPr>
                        <a:t> spaces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17</a:t>
            </a:fld>
            <a:endParaRPr lang="en-GB" dirty="0"/>
          </a:p>
        </p:txBody>
      </p:sp>
      <p:sp>
        <p:nvSpPr>
          <p:cNvPr id="8" name="Text Placeholder 7"/>
          <p:cNvSpPr>
            <a:spLocks noGrp="1"/>
          </p:cNvSpPr>
          <p:nvPr>
            <p:ph type="body" sz="quarter" idx="13"/>
          </p:nvPr>
        </p:nvSpPr>
        <p:spPr/>
        <p:txBody>
          <a:bodyPr/>
          <a:lstStyle/>
          <a:p>
            <a:pPr lvl="0">
              <a:defRPr/>
            </a:pPr>
            <a:r>
              <a:rPr lang="en-GB" dirty="0" smtClean="0"/>
              <a:t>Overall, how satisfied or dissatisfied are you with the maintenance of roads in your local neighbourhood?</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Maintenance of roads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18</a:t>
            </a:fld>
            <a:endParaRPr lang="en-GB" dirty="0"/>
          </a:p>
        </p:txBody>
      </p:sp>
      <p:sp>
        <p:nvSpPr>
          <p:cNvPr id="8" name="Text Placeholder 7"/>
          <p:cNvSpPr>
            <a:spLocks noGrp="1"/>
          </p:cNvSpPr>
          <p:nvPr>
            <p:ph type="body" sz="quarter" idx="13"/>
          </p:nvPr>
        </p:nvSpPr>
        <p:spPr/>
        <p:txBody>
          <a:bodyPr/>
          <a:lstStyle/>
          <a:p>
            <a:pPr lvl="0">
              <a:defRPr/>
            </a:pPr>
            <a:r>
              <a:rPr lang="en-GB" dirty="0" smtClean="0"/>
              <a:t>Overall, how satisfied or dissatisfied are you with the maintenance of pavements and footpaths in your local neighbourhood?</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Maintenance of pavements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19</a:t>
            </a:fld>
            <a:endParaRPr lang="en-GB" dirty="0"/>
          </a:p>
        </p:txBody>
      </p:sp>
      <p:sp>
        <p:nvSpPr>
          <p:cNvPr id="8" name="Text Placeholder 7"/>
          <p:cNvSpPr>
            <a:spLocks noGrp="1"/>
          </p:cNvSpPr>
          <p:nvPr>
            <p:ph type="body" sz="quarter" idx="13"/>
          </p:nvPr>
        </p:nvSpPr>
        <p:spPr/>
        <p:txBody>
          <a:bodyPr/>
          <a:lstStyle/>
          <a:p>
            <a:pPr lvl="0">
              <a:defRPr/>
            </a:pPr>
            <a:r>
              <a:rPr lang="en-GB" dirty="0" smtClean="0"/>
              <a:t>Overall, how satisfied or dissatisfied are you with street lighting in your local neighbourhood?</a:t>
            </a:r>
          </a:p>
        </p:txBody>
      </p:sp>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p:cNvGraphicFramePr>
          <p:nvPr>
            <p:extLst>
              <p:ext uri="{D42A27DB-BD31-4B8C-83A1-F6EECF244321}">
                <p14:modId xmlns:p14="http://schemas.microsoft.com/office/powerpoint/2010/main" xmlns=""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Street lighting</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j-lt"/>
                          <a:ea typeface="Times New Roman"/>
                          <a:cs typeface="Times New Roman"/>
                        </a:rPr>
                        <a:t> </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'09</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'10</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'11</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'12</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smtClean="0">
                          <a:solidFill>
                            <a:schemeClr val="tx1"/>
                          </a:solidFill>
                          <a:latin typeface="+mj-lt"/>
                          <a:ea typeface="Times New Roman"/>
                          <a:cs typeface="Times New Roman"/>
                        </a:rPr>
                        <a:t>'13</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j-lt"/>
                          <a:ea typeface="Times New Roman"/>
                          <a:cs typeface="Times New Roman"/>
                        </a:rPr>
                        <a:t>5YC</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Edinburgh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a:latin typeface="+mn-lt"/>
                        </a:rPr>
                        <a:t>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City Centre</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89%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GB" sz="1200" b="0" i="0" u="none" strike="noStrike" dirty="0">
                          <a:latin typeface="+mn-lt"/>
                        </a:rPr>
                        <a:t>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Craig / Dud.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a:latin typeface="+mn-lt"/>
                        </a:rPr>
                        <a:t>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Porto. / Craig.</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j-lt"/>
                          <a:ea typeface="Times New Roman"/>
                          <a:cs typeface="Times New Roman"/>
                        </a:rPr>
                        <a:t>Libert</a:t>
                      </a:r>
                      <a:r>
                        <a:rPr lang="en-GB" sz="1200" dirty="0">
                          <a:latin typeface="+mj-lt"/>
                          <a:ea typeface="Times New Roman"/>
                          <a:cs typeface="Times New Roman"/>
                        </a:rPr>
                        <a:t>. / </a:t>
                      </a:r>
                      <a:r>
                        <a:rPr lang="en-GB" sz="1200" dirty="0" err="1">
                          <a:latin typeface="+mj-lt"/>
                          <a:ea typeface="Times New Roman"/>
                          <a:cs typeface="Times New Roman"/>
                        </a:rPr>
                        <a:t>Gilm</a:t>
                      </a:r>
                      <a:r>
                        <a:rPr lang="en-GB" sz="1200" dirty="0">
                          <a:latin typeface="+mj-lt"/>
                          <a:ea typeface="Times New Roman"/>
                          <a:cs typeface="Times New Roman"/>
                        </a:rPr>
                        <a:t>.</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a:latin typeface="+mn-lt"/>
                        </a:rPr>
                        <a:t>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j-lt"/>
                          <a:ea typeface="Times New Roman"/>
                          <a:cs typeface="Times New Roman"/>
                        </a:rPr>
                        <a:t>South Central</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76%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South West</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a:latin typeface="+mn-lt"/>
                        </a:rPr>
                        <a:t>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j-lt"/>
                          <a:ea typeface="Times New Roman"/>
                          <a:cs typeface="Times New Roman"/>
                        </a:rPr>
                        <a:t>Pentlands</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65%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15%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Western Ed.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a:latin typeface="+mn-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65%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GB" sz="1200" b="0" i="0" u="none" strike="noStrike">
                          <a:latin typeface="+mn-lt"/>
                        </a:rPr>
                        <a:t>-4%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Almond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Forth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75%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Inverleith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GB" sz="1200" b="0" i="0" u="none" strike="noStrike" dirty="0">
                          <a:latin typeface="+mn-lt"/>
                        </a:rPr>
                        <a:t>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Leith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a:latin typeface="+mn-lt"/>
                        </a:rPr>
                        <a:t>74%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65%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latin typeface="+mn-lt"/>
                        </a:rPr>
                        <a:t>62%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latin typeface="+mn-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200" b="0" i="0" u="none" strike="noStrike" dirty="0">
                          <a:latin typeface="+mn-lt"/>
                        </a:rPr>
                        <a:t>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Approach</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a:t>
            </a:fld>
            <a:endParaRPr lang="en-GB" dirty="0"/>
          </a:p>
        </p:txBody>
      </p:sp>
      <p:graphicFrame>
        <p:nvGraphicFramePr>
          <p:cNvPr id="10" name="Table 9"/>
          <p:cNvGraphicFramePr>
            <a:graphicFrameLocks noGrp="1"/>
          </p:cNvGraphicFramePr>
          <p:nvPr/>
        </p:nvGraphicFramePr>
        <p:xfrm>
          <a:off x="611560" y="2859782"/>
          <a:ext cx="8208912" cy="1962912"/>
        </p:xfrm>
        <a:graphic>
          <a:graphicData uri="http://schemas.openxmlformats.org/drawingml/2006/table">
            <a:tbl>
              <a:tblPr/>
              <a:tblGrid>
                <a:gridCol w="478853"/>
                <a:gridCol w="3481587"/>
                <a:gridCol w="288032"/>
                <a:gridCol w="3960440"/>
              </a:tblGrid>
              <a:tr h="504056">
                <a:tc>
                  <a:txBody>
                    <a:bodyPr/>
                    <a:lstStyle/>
                    <a:p>
                      <a:pPr>
                        <a:lnSpc>
                          <a:spcPct val="115000"/>
                        </a:lnSpc>
                        <a:spcAft>
                          <a:spcPts val="0"/>
                        </a:spcAft>
                      </a:pPr>
                      <a:r>
                        <a:rPr lang="en-GB" sz="1600" dirty="0">
                          <a:solidFill>
                            <a:srgbClr val="009900"/>
                          </a:solidFill>
                          <a:latin typeface="Arial"/>
                          <a:ea typeface="Times New Roman"/>
                          <a:cs typeface="Arial"/>
                          <a:sym typeface="Wingdings"/>
                        </a:rPr>
                        <a:t></a:t>
                      </a:r>
                      <a:endParaRPr lang="en-GB" sz="1600" dirty="0">
                        <a:solidFill>
                          <a:srgbClr val="009900"/>
                        </a:solidFill>
                        <a:latin typeface="Calibri"/>
                        <a:ea typeface="Calibri"/>
                        <a:cs typeface="Times New Roman"/>
                      </a:endParaRPr>
                    </a:p>
                  </a:txBody>
                  <a:tcPr marL="60836" marR="60836"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solidFill>
                            <a:srgbClr val="000000"/>
                          </a:solidFill>
                          <a:latin typeface="+mn-lt"/>
                          <a:ea typeface="Times New Roman"/>
                          <a:cs typeface="Times New Roman"/>
                        </a:rPr>
                        <a:t>Result shows a significant positive trend over five years </a:t>
                      </a:r>
                      <a:endParaRPr lang="en-GB" sz="1600" dirty="0">
                        <a:latin typeface="+mn-lt"/>
                        <a:ea typeface="Calibri"/>
                        <a:cs typeface="Times New Roman"/>
                      </a:endParaRPr>
                    </a:p>
                  </a:txBody>
                  <a:tcPr marL="60836" marR="60836"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solidFill>
                            <a:srgbClr val="FFC000"/>
                          </a:solidFill>
                          <a:latin typeface="+mn-lt"/>
                          <a:ea typeface="Times New Roman"/>
                          <a:cs typeface="Arial"/>
                          <a:sym typeface="Wingdings"/>
                        </a:rPr>
                        <a:t></a:t>
                      </a:r>
                      <a:endParaRPr lang="en-GB" sz="1600" dirty="0">
                        <a:solidFill>
                          <a:srgbClr val="FFC000"/>
                        </a:solidFill>
                        <a:latin typeface="+mn-lt"/>
                        <a:ea typeface="Calibri"/>
                        <a:cs typeface="Times New Roman"/>
                      </a:endParaRPr>
                    </a:p>
                  </a:txBody>
                  <a:tcPr marL="60836" marR="60836"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solidFill>
                            <a:srgbClr val="000000"/>
                          </a:solidFill>
                          <a:latin typeface="+mn-lt"/>
                          <a:ea typeface="Times New Roman"/>
                          <a:cs typeface="Times New Roman"/>
                        </a:rPr>
                        <a:t>Result is significantly lower than the average for the whole city </a:t>
                      </a:r>
                      <a:endParaRPr lang="en-GB" sz="1600" dirty="0">
                        <a:latin typeface="+mn-lt"/>
                        <a:ea typeface="Calibri"/>
                        <a:cs typeface="Times New Roman"/>
                      </a:endParaRPr>
                    </a:p>
                  </a:txBody>
                  <a:tcPr marL="60836" marR="60836"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504056">
                <a:tc>
                  <a:txBody>
                    <a:bodyPr/>
                    <a:lstStyle/>
                    <a:p>
                      <a:pPr>
                        <a:lnSpc>
                          <a:spcPct val="115000"/>
                        </a:lnSpc>
                        <a:spcAft>
                          <a:spcPts val="0"/>
                        </a:spcAft>
                      </a:pPr>
                      <a:r>
                        <a:rPr lang="en-GB" sz="1600" dirty="0">
                          <a:solidFill>
                            <a:srgbClr val="CC3333"/>
                          </a:solidFill>
                          <a:latin typeface="Arial"/>
                          <a:ea typeface="Times New Roman"/>
                          <a:cs typeface="Arial"/>
                          <a:sym typeface="Wingdings"/>
                        </a:rPr>
                        <a:t></a:t>
                      </a:r>
                      <a:endParaRPr lang="en-GB" sz="1600" dirty="0">
                        <a:solidFill>
                          <a:srgbClr val="CC3333"/>
                        </a:solidFill>
                        <a:latin typeface="Calibri"/>
                        <a:ea typeface="Calibri"/>
                        <a:cs typeface="Times New Roman"/>
                      </a:endParaRPr>
                    </a:p>
                  </a:txBody>
                  <a:tcPr marL="60836" marR="60836"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solidFill>
                            <a:srgbClr val="000000"/>
                          </a:solidFill>
                          <a:latin typeface="+mn-lt"/>
                          <a:ea typeface="Times New Roman"/>
                          <a:cs typeface="Times New Roman"/>
                        </a:rPr>
                        <a:t>Result shows a significant negative trend over five years </a:t>
                      </a:r>
                      <a:endParaRPr lang="en-GB" sz="1600" dirty="0">
                        <a:latin typeface="+mn-lt"/>
                        <a:ea typeface="Calibri"/>
                        <a:cs typeface="Times New Roman"/>
                      </a:endParaRPr>
                    </a:p>
                  </a:txBody>
                  <a:tcPr marL="60836" marR="60836" marT="0" marB="0">
                    <a:lnL>
                      <a:noFill/>
                    </a:lnL>
                    <a:lnR>
                      <a:noFill/>
                    </a:lnR>
                    <a:lnT>
                      <a:noFill/>
                    </a:lnT>
                    <a:lnB>
                      <a:noFill/>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smtClean="0">
                          <a:solidFill>
                            <a:srgbClr val="969696"/>
                          </a:solidFill>
                          <a:latin typeface="+mn-lt"/>
                          <a:ea typeface="Times New Roman"/>
                          <a:cs typeface="Arial"/>
                          <a:sym typeface="Wingdings"/>
                        </a:rPr>
                        <a:t></a:t>
                      </a:r>
                      <a:endParaRPr lang="en-GB" sz="1600" dirty="0">
                        <a:latin typeface="+mn-lt"/>
                        <a:ea typeface="Calibri"/>
                        <a:cs typeface="Times New Roman"/>
                      </a:endParaRPr>
                    </a:p>
                  </a:txBody>
                  <a:tcPr marL="60836" marR="60836" marT="0" marB="0">
                    <a:lnL>
                      <a:noFill/>
                    </a:lnL>
                    <a:lnR>
                      <a:noFill/>
                    </a:lnR>
                    <a:lnT>
                      <a:noFill/>
                    </a:lnT>
                    <a:lnB>
                      <a:noFill/>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solidFill>
                            <a:srgbClr val="000000"/>
                          </a:solidFill>
                          <a:latin typeface="+mn-lt"/>
                          <a:ea typeface="Times New Roman"/>
                          <a:cs typeface="Times New Roman"/>
                        </a:rPr>
                        <a:t>No data is available for this period as the question was not asked </a:t>
                      </a:r>
                      <a:endParaRPr lang="en-GB" sz="1600" dirty="0">
                        <a:latin typeface="+mn-lt"/>
                        <a:ea typeface="Calibri"/>
                        <a:cs typeface="Times New Roman"/>
                      </a:endParaRPr>
                    </a:p>
                  </a:txBody>
                  <a:tcPr marL="60836" marR="60836"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504996">
                <a:tc>
                  <a:txBody>
                    <a:bodyPr/>
                    <a:lstStyle/>
                    <a:p>
                      <a:pPr>
                        <a:lnSpc>
                          <a:spcPct val="115000"/>
                        </a:lnSpc>
                        <a:spcAft>
                          <a:spcPts val="0"/>
                        </a:spcAft>
                      </a:pPr>
                      <a:r>
                        <a:rPr lang="en-GB" sz="1600" dirty="0">
                          <a:solidFill>
                            <a:srgbClr val="92D050"/>
                          </a:solidFill>
                          <a:latin typeface="Arial"/>
                          <a:ea typeface="Times New Roman"/>
                          <a:cs typeface="Arial"/>
                          <a:sym typeface="Wingdings"/>
                        </a:rPr>
                        <a:t></a:t>
                      </a:r>
                      <a:endParaRPr lang="en-GB" sz="1600" dirty="0">
                        <a:solidFill>
                          <a:srgbClr val="92D050"/>
                        </a:solidFill>
                        <a:latin typeface="Calibri"/>
                        <a:ea typeface="Calibri"/>
                        <a:cs typeface="Times New Roman"/>
                      </a:endParaRPr>
                    </a:p>
                  </a:txBody>
                  <a:tcPr marL="60836" marR="60836"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solidFill>
                            <a:srgbClr val="000000"/>
                          </a:solidFill>
                          <a:latin typeface="+mn-lt"/>
                          <a:ea typeface="Times New Roman"/>
                          <a:cs typeface="Times New Roman"/>
                        </a:rPr>
                        <a:t>Result is significantly higher than the average for the whole city </a:t>
                      </a:r>
                      <a:endParaRPr lang="en-GB" sz="1600" dirty="0">
                        <a:latin typeface="+mn-lt"/>
                        <a:ea typeface="Calibri"/>
                        <a:cs typeface="Times New Roman"/>
                      </a:endParaRPr>
                    </a:p>
                  </a:txBody>
                  <a:tcPr marL="60836" marR="60836"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smtClean="0">
                          <a:solidFill>
                            <a:srgbClr val="008080"/>
                          </a:solidFill>
                          <a:latin typeface="+mn-lt"/>
                          <a:ea typeface="Times New Roman"/>
                          <a:cs typeface="Arial"/>
                          <a:sym typeface="Wingdings"/>
                        </a:rPr>
                        <a:t></a:t>
                      </a:r>
                      <a:endParaRPr lang="en-GB" sz="1600" dirty="0">
                        <a:latin typeface="+mn-lt"/>
                        <a:ea typeface="Calibri"/>
                        <a:cs typeface="Times New Roman"/>
                      </a:endParaRPr>
                    </a:p>
                  </a:txBody>
                  <a:tcPr marL="60836" marR="60836"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solidFill>
                            <a:srgbClr val="000000"/>
                          </a:solidFill>
                          <a:latin typeface="+mn-lt"/>
                          <a:ea typeface="Times New Roman"/>
                          <a:cs typeface="Times New Roman"/>
                        </a:rPr>
                        <a:t>Question was previously asked in a way that only allows city-wide figures to be fairly tracked over time.</a:t>
                      </a:r>
                      <a:endParaRPr lang="en-GB" sz="1600" dirty="0">
                        <a:latin typeface="+mn-lt"/>
                        <a:ea typeface="Calibri"/>
                        <a:cs typeface="Times New Roman"/>
                      </a:endParaRPr>
                    </a:p>
                  </a:txBody>
                  <a:tcPr marL="60836" marR="60836"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Content Placeholder 2"/>
          <p:cNvSpPr>
            <a:spLocks noGrp="1"/>
          </p:cNvSpPr>
          <p:nvPr>
            <p:ph idx="1"/>
          </p:nvPr>
        </p:nvSpPr>
        <p:spPr>
          <a:xfrm>
            <a:off x="251520" y="627534"/>
            <a:ext cx="8892480" cy="2520280"/>
          </a:xfrm>
        </p:spPr>
        <p:txBody>
          <a:bodyPr>
            <a:noAutofit/>
          </a:bodyPr>
          <a:lstStyle/>
          <a:p>
            <a:pPr marL="0" indent="0">
              <a:buClr>
                <a:schemeClr val="tx2"/>
              </a:buClr>
              <a:buNone/>
            </a:pPr>
            <a:r>
              <a:rPr lang="en-GB" sz="1800" dirty="0" smtClean="0"/>
              <a:t>A total of 5,058 surveys were carried out between 25th September and 20th November 2013</a:t>
            </a:r>
          </a:p>
          <a:p>
            <a:pPr marL="0" indent="0">
              <a:buClr>
                <a:schemeClr val="tx2"/>
              </a:buClr>
              <a:buNone/>
            </a:pPr>
            <a:r>
              <a:rPr lang="en-GB" sz="1800" dirty="0" smtClean="0"/>
              <a:t>Surveys were undertaken in street and in home, with a sample designed to achieve robust data, accurate to +/-5% within each neighbourhood partnership area</a:t>
            </a:r>
          </a:p>
          <a:p>
            <a:pPr marL="0" indent="0">
              <a:buClr>
                <a:schemeClr val="tx2"/>
              </a:buClr>
              <a:buNone/>
            </a:pPr>
            <a:r>
              <a:rPr lang="en-GB" sz="1800" dirty="0" smtClean="0"/>
              <a:t>Slides in this presentation show graphs of the most recent results, shown against a table of historic data. In all cases the tables show the percentage of residents who "agree" with a statement or who are "satisfied" with a service</a:t>
            </a:r>
          </a:p>
          <a:p>
            <a:pPr marL="0" indent="0">
              <a:buClr>
                <a:schemeClr val="tx2"/>
              </a:buClr>
              <a:buNone/>
            </a:pPr>
            <a:r>
              <a:rPr lang="en-GB" sz="1800" dirty="0" smtClean="0"/>
              <a:t>Significant differences are reported at the 95% confidence level and are denoted by: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Transport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20</a:t>
            </a:fld>
            <a:endParaRPr lang="en-GB" dirty="0"/>
          </a:p>
        </p:txBody>
      </p:sp>
      <p:sp>
        <p:nvSpPr>
          <p:cNvPr id="8" name="Text Placeholder 7"/>
          <p:cNvSpPr>
            <a:spLocks noGrp="1"/>
          </p:cNvSpPr>
          <p:nvPr>
            <p:ph type="body" sz="quarter" idx="13"/>
          </p:nvPr>
        </p:nvSpPr>
        <p:spPr/>
        <p:txBody>
          <a:bodyPr/>
          <a:lstStyle/>
          <a:p>
            <a:pPr lvl="0">
              <a:defRPr/>
            </a:pPr>
            <a:r>
              <a:rPr lang="en-GB" dirty="0" smtClean="0"/>
              <a:t>How satisfied or dissatisfied are you with public transport in your local neighbourhood?</a:t>
            </a:r>
          </a:p>
        </p:txBody>
      </p:sp>
      <p:graphicFrame>
        <p:nvGraphicFramePr>
          <p:cNvPr id="9"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Public transport</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Culture and sport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21</a:t>
            </a:fld>
            <a:endParaRPr lang="en-GB" dirty="0"/>
          </a:p>
        </p:txBody>
      </p:sp>
      <p:sp>
        <p:nvSpPr>
          <p:cNvPr id="8" name="Text Placeholder 7"/>
          <p:cNvSpPr>
            <a:spLocks noGrp="1"/>
          </p:cNvSpPr>
          <p:nvPr>
            <p:ph type="body" sz="quarter" idx="13"/>
          </p:nvPr>
        </p:nvSpPr>
        <p:spPr/>
        <p:txBody>
          <a:bodyPr/>
          <a:lstStyle/>
          <a:p>
            <a:r>
              <a:rPr lang="en-GB" dirty="0" smtClean="0"/>
              <a:t>How satisfied or dissatisfied are you with sport and leisure facilities run by Edinburgh Leisure in your local neighbourhood? </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Sport and leisure facilities run by Edinburgh Leisure</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Culture and sport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22</a:t>
            </a:fld>
            <a:endParaRPr lang="en-GB" dirty="0"/>
          </a:p>
        </p:txBody>
      </p:sp>
      <p:sp>
        <p:nvSpPr>
          <p:cNvPr id="8" name="Text Placeholder 7"/>
          <p:cNvSpPr>
            <a:spLocks noGrp="1"/>
          </p:cNvSpPr>
          <p:nvPr>
            <p:ph type="body" sz="quarter" idx="13"/>
          </p:nvPr>
        </p:nvSpPr>
        <p:spPr/>
        <p:txBody>
          <a:bodyPr/>
          <a:lstStyle/>
          <a:p>
            <a:r>
              <a:rPr lang="en-GB" dirty="0" smtClean="0"/>
              <a:t>How satisfied or dissatisfied are you with facilities for older people in your local neighbourhood? </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Facilities for older people</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Schools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23</a:t>
            </a:fld>
            <a:endParaRPr lang="en-GB" dirty="0"/>
          </a:p>
        </p:txBody>
      </p:sp>
      <p:sp>
        <p:nvSpPr>
          <p:cNvPr id="8" name="Text Placeholder 7"/>
          <p:cNvSpPr>
            <a:spLocks noGrp="1"/>
          </p:cNvSpPr>
          <p:nvPr>
            <p:ph type="body" sz="quarter" idx="13"/>
          </p:nvPr>
        </p:nvSpPr>
        <p:spPr/>
        <p:txBody>
          <a:bodyPr/>
          <a:lstStyle/>
          <a:p>
            <a:pPr lvl="0">
              <a:defRPr/>
            </a:pPr>
            <a:r>
              <a:rPr lang="en-GB" dirty="0" smtClean="0"/>
              <a:t>How satisfied or dissatisfied are you with nursery schools in your local neighbourhood?</a:t>
            </a:r>
          </a:p>
        </p:txBody>
      </p:sp>
      <p:graphicFrame>
        <p:nvGraphicFramePr>
          <p:cNvPr id="9"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Nursery schools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Schools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24</a:t>
            </a:fld>
            <a:endParaRPr lang="en-GB" dirty="0"/>
          </a:p>
        </p:txBody>
      </p:sp>
      <p:sp>
        <p:nvSpPr>
          <p:cNvPr id="8" name="Text Placeholder 7"/>
          <p:cNvSpPr>
            <a:spLocks noGrp="1"/>
          </p:cNvSpPr>
          <p:nvPr>
            <p:ph type="body" sz="quarter" idx="13"/>
          </p:nvPr>
        </p:nvSpPr>
        <p:spPr/>
        <p:txBody>
          <a:bodyPr/>
          <a:lstStyle/>
          <a:p>
            <a:pPr lvl="0">
              <a:defRPr/>
            </a:pPr>
            <a:r>
              <a:rPr lang="en-GB" dirty="0" smtClean="0"/>
              <a:t>How satisfied or dissatisfied are you with primary schools in your local neighbourhood?</a:t>
            </a:r>
          </a:p>
        </p:txBody>
      </p:sp>
      <p:graphicFrame>
        <p:nvGraphicFramePr>
          <p:cNvPr id="9"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Primary schools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Schools (Q10)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25</a:t>
            </a:fld>
            <a:endParaRPr lang="en-GB" dirty="0"/>
          </a:p>
        </p:txBody>
      </p:sp>
      <p:sp>
        <p:nvSpPr>
          <p:cNvPr id="8" name="Text Placeholder 7"/>
          <p:cNvSpPr>
            <a:spLocks noGrp="1"/>
          </p:cNvSpPr>
          <p:nvPr>
            <p:ph type="body" sz="quarter" idx="13"/>
          </p:nvPr>
        </p:nvSpPr>
        <p:spPr/>
        <p:txBody>
          <a:bodyPr/>
          <a:lstStyle/>
          <a:p>
            <a:pPr lvl="0">
              <a:defRPr/>
            </a:pPr>
            <a:r>
              <a:rPr lang="en-GB" dirty="0" smtClean="0"/>
              <a:t>How satisfied or dissatisfied are you with secondary schools in your local neighbourhood?</a:t>
            </a:r>
          </a:p>
        </p:txBody>
      </p:sp>
      <p:graphicFrame>
        <p:nvGraphicFramePr>
          <p:cNvPr id="9"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Secondary schools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Libraries (Q14)</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26</a:t>
            </a:fld>
            <a:endParaRPr lang="en-GB" dirty="0"/>
          </a:p>
        </p:txBody>
      </p:sp>
      <p:sp>
        <p:nvSpPr>
          <p:cNvPr id="8" name="Text Placeholder 7"/>
          <p:cNvSpPr>
            <a:spLocks noGrp="1"/>
          </p:cNvSpPr>
          <p:nvPr>
            <p:ph type="body" sz="quarter" idx="14"/>
          </p:nvPr>
        </p:nvSpPr>
        <p:spPr/>
        <p:txBody>
          <a:bodyPr/>
          <a:lstStyle/>
          <a:p>
            <a:pPr lvl="0">
              <a:defRPr/>
            </a:pPr>
            <a:r>
              <a:rPr lang="en-GB" dirty="0" smtClean="0"/>
              <a:t>Have you visited a library in your neighbourhood in the last 12 months?</a:t>
            </a:r>
          </a:p>
        </p:txBody>
      </p:sp>
      <p:graphicFrame>
        <p:nvGraphicFramePr>
          <p:cNvPr id="12" name="Content Placeholder 8"/>
          <p:cNvGraphicFramePr>
            <a:graphicFrameLocks noGrp="1"/>
          </p:cNvGraphicFramePr>
          <p:nvPr>
            <p:ph idx="13"/>
            <p:extLst>
              <p:ext uri="{D42A27DB-BD31-4B8C-83A1-F6EECF244321}">
                <p14:modId xmlns="" xmlns:p14="http://schemas.microsoft.com/office/powerpoint/2010/main" val="129626574"/>
              </p:ext>
            </p:extLst>
          </p:nvPr>
        </p:nvGraphicFramePr>
        <p:xfrm>
          <a:off x="4643438" y="1203325"/>
          <a:ext cx="4248470" cy="3384369"/>
        </p:xfrm>
        <a:graphic>
          <a:graphicData uri="http://schemas.openxmlformats.org/drawingml/2006/table">
            <a:tbl>
              <a:tblPr/>
              <a:tblGrid>
                <a:gridCol w="2160238"/>
                <a:gridCol w="1044116"/>
                <a:gridCol w="1044116"/>
              </a:tblGrid>
              <a:tr h="415501">
                <a:tc gridSpan="3">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Have visited a library</a:t>
                      </a:r>
                      <a:r>
                        <a:rPr lang="en-GB" sz="1200" b="1" i="1" kern="1200" baseline="0" dirty="0" smtClean="0">
                          <a:solidFill>
                            <a:schemeClr val="tx1"/>
                          </a:solidFill>
                          <a:latin typeface="+mn-lt"/>
                          <a:ea typeface="Calibri"/>
                          <a:cs typeface="Times New Roman"/>
                        </a:rPr>
                        <a:t> in the last 12 months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smtClean="0">
                          <a:solidFill>
                            <a:schemeClr val="tx1"/>
                          </a:solidFill>
                          <a:latin typeface="+mn-lt"/>
                          <a:ea typeface="Calibri"/>
                          <a:cs typeface="Times New Roman"/>
                        </a:rPr>
                        <a:t>2012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2013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33%</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13%</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35%</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29%</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43%</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43%</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16%</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37%</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52%</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35%</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34%</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25%</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28%</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Libraries (Q15)</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27</a:t>
            </a:fld>
            <a:endParaRPr lang="en-GB" dirty="0"/>
          </a:p>
        </p:txBody>
      </p:sp>
      <p:sp>
        <p:nvSpPr>
          <p:cNvPr id="8" name="Text Placeholder 7"/>
          <p:cNvSpPr>
            <a:spLocks noGrp="1"/>
          </p:cNvSpPr>
          <p:nvPr>
            <p:ph type="body" sz="quarter" idx="14"/>
          </p:nvPr>
        </p:nvSpPr>
        <p:spPr/>
        <p:txBody>
          <a:bodyPr/>
          <a:lstStyle/>
          <a:p>
            <a:pPr lvl="0">
              <a:defRPr/>
            </a:pPr>
            <a:r>
              <a:rPr lang="en-GB" dirty="0" smtClean="0"/>
              <a:t>Have you used the online library service in the last 12 months?</a:t>
            </a:r>
          </a:p>
        </p:txBody>
      </p:sp>
      <p:graphicFrame>
        <p:nvGraphicFramePr>
          <p:cNvPr id="10" name="Content Placeholder 8"/>
          <p:cNvGraphicFramePr>
            <a:graphicFrameLocks/>
          </p:cNvGraphicFramePr>
          <p:nvPr>
            <p:extLst>
              <p:ext uri="{D42A27DB-BD31-4B8C-83A1-F6EECF244321}">
                <p14:modId xmlns="" xmlns:p14="http://schemas.microsoft.com/office/powerpoint/2010/main" val="323747396"/>
              </p:ext>
            </p:extLst>
          </p:nvPr>
        </p:nvGraphicFramePr>
        <p:xfrm>
          <a:off x="4572000" y="1203598"/>
          <a:ext cx="4248470" cy="3384369"/>
        </p:xfrm>
        <a:graphic>
          <a:graphicData uri="http://schemas.openxmlformats.org/drawingml/2006/table">
            <a:tbl>
              <a:tblPr/>
              <a:tblGrid>
                <a:gridCol w="2160238"/>
                <a:gridCol w="1044116"/>
                <a:gridCol w="1044116"/>
              </a:tblGrid>
              <a:tr h="415501">
                <a:tc gridSpan="3">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Have used the online library service in the last</a:t>
                      </a:r>
                      <a:r>
                        <a:rPr lang="en-GB" sz="1200" b="1" i="1" kern="1200" baseline="0" dirty="0" smtClean="0">
                          <a:solidFill>
                            <a:schemeClr val="tx1"/>
                          </a:solidFill>
                          <a:latin typeface="+mn-lt"/>
                          <a:ea typeface="Calibri"/>
                          <a:cs typeface="Times New Roman"/>
                        </a:rPr>
                        <a:t> 12 months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smtClean="0">
                          <a:solidFill>
                            <a:schemeClr val="tx1"/>
                          </a:solidFill>
                          <a:latin typeface="+mn-lt"/>
                          <a:ea typeface="Calibri"/>
                          <a:cs typeface="Times New Roman"/>
                        </a:rPr>
                        <a:t>2012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2013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9%</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7%</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6%</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2%</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10%</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16%</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13%</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4%</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24%</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12%</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3%</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rPr>
                        <a:t>9%</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sz="1200" dirty="0" smtClean="0">
                          <a:latin typeface="+mn-lt"/>
                        </a:rPr>
                        <a:t>2%</a:t>
                      </a:r>
                      <a:endParaRPr lang="en-GB" sz="1200" dirty="0">
                        <a:latin typeface="+mn-lt"/>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bl>
          </a:graphicData>
        </a:graphic>
      </p:graphicFrame>
      <p:graphicFrame>
        <p:nvGraphicFramePr>
          <p:cNvPr id="11"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Libraries (Q16)</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28</a:t>
            </a:fld>
            <a:endParaRPr lang="en-GB" dirty="0"/>
          </a:p>
        </p:txBody>
      </p:sp>
      <p:sp>
        <p:nvSpPr>
          <p:cNvPr id="8" name="Text Placeholder 7"/>
          <p:cNvSpPr>
            <a:spLocks noGrp="1"/>
          </p:cNvSpPr>
          <p:nvPr>
            <p:ph type="body" sz="quarter" idx="13"/>
          </p:nvPr>
        </p:nvSpPr>
        <p:spPr/>
        <p:txBody>
          <a:bodyPr/>
          <a:lstStyle/>
          <a:p>
            <a:pPr lvl="0">
              <a:defRPr/>
            </a:pPr>
            <a:r>
              <a:rPr lang="en-GB" dirty="0" smtClean="0"/>
              <a:t>Overall, how satisfied or dissatisfied are you with the library service?</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Library</a:t>
                      </a:r>
                      <a:r>
                        <a:rPr lang="en-GB" sz="1200" b="1" i="1" kern="1200" baseline="0" dirty="0" smtClean="0">
                          <a:solidFill>
                            <a:schemeClr val="tx1"/>
                          </a:solidFill>
                          <a:latin typeface="+mn-lt"/>
                          <a:ea typeface="Calibri"/>
                          <a:cs typeface="Times New Roman"/>
                        </a:rPr>
                        <a:t> service</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safety (Q17)</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29</a:t>
            </a:fld>
            <a:endParaRPr lang="en-GB" dirty="0"/>
          </a:p>
        </p:txBody>
      </p:sp>
      <p:sp>
        <p:nvSpPr>
          <p:cNvPr id="8" name="Text Placeholder 7"/>
          <p:cNvSpPr>
            <a:spLocks noGrp="1"/>
          </p:cNvSpPr>
          <p:nvPr>
            <p:ph type="body" sz="quarter" idx="13"/>
          </p:nvPr>
        </p:nvSpPr>
        <p:spPr/>
        <p:txBody>
          <a:bodyPr/>
          <a:lstStyle/>
          <a:p>
            <a:r>
              <a:rPr lang="en-GB" dirty="0" smtClean="0"/>
              <a:t>How satisfied or dissatisfied are you with the way violent crime is dealt with in your local neighbourhood at present? </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Violent crime</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life (Q39)</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3</a:t>
            </a:fld>
            <a:endParaRPr lang="en-GB" dirty="0"/>
          </a:p>
        </p:txBody>
      </p:sp>
      <p:sp>
        <p:nvSpPr>
          <p:cNvPr id="8" name="Text Placeholder 7"/>
          <p:cNvSpPr>
            <a:spLocks noGrp="1"/>
          </p:cNvSpPr>
          <p:nvPr>
            <p:ph type="body" sz="quarter" idx="13"/>
          </p:nvPr>
        </p:nvSpPr>
        <p:spPr/>
        <p:txBody>
          <a:bodyPr/>
          <a:lstStyle/>
          <a:p>
            <a:pPr lvl="0">
              <a:spcBef>
                <a:spcPts val="0"/>
              </a:spcBef>
            </a:pPr>
            <a:r>
              <a:rPr lang="en-GB" dirty="0" smtClean="0"/>
              <a:t>Thinking about Edinburgh as a whole, how satisfied or dissatisfied are you with it as a place to live?</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605"/>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dirty="0" smtClean="0">
                          <a:solidFill>
                            <a:schemeClr val="tx1"/>
                          </a:solidFill>
                          <a:latin typeface="+mn-lt"/>
                          <a:ea typeface="Calibri"/>
                          <a:cs typeface="Times New Roman"/>
                        </a:rPr>
                        <a:t>City as a place to live</a:t>
                      </a:r>
                      <a:endParaRPr lang="en-GB" sz="1200" b="1" i="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dirty="0">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GB" sz="1200" b="0" i="0" u="none" strike="noStrike" dirty="0">
                          <a:latin typeface="+mn-lt"/>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GB" sz="1200" b="0" i="0" u="none" strike="noStrike" dirty="0">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GB" sz="1200" b="0" i="0" u="none" strike="noStrike" dirty="0">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GB" sz="1200" b="0" i="0" u="none" strike="noStrike" dirty="0">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safety (Q17)</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30</a:t>
            </a:fld>
            <a:endParaRPr lang="en-GB" dirty="0"/>
          </a:p>
        </p:txBody>
      </p:sp>
      <p:sp>
        <p:nvSpPr>
          <p:cNvPr id="8" name="Text Placeholder 7"/>
          <p:cNvSpPr>
            <a:spLocks noGrp="1"/>
          </p:cNvSpPr>
          <p:nvPr>
            <p:ph type="body" sz="quarter" idx="13"/>
          </p:nvPr>
        </p:nvSpPr>
        <p:spPr/>
        <p:txBody>
          <a:bodyPr/>
          <a:lstStyle/>
          <a:p>
            <a:r>
              <a:rPr lang="en-GB" dirty="0" smtClean="0"/>
              <a:t>How satisfied or dissatisfied are you with the way vandalism and graffiti is dealt with in your local neighbourhood at present? </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Vandalism and graffiti</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safety (Q17)</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31</a:t>
            </a:fld>
            <a:endParaRPr lang="en-GB" dirty="0"/>
          </a:p>
        </p:txBody>
      </p:sp>
      <p:sp>
        <p:nvSpPr>
          <p:cNvPr id="8" name="Text Placeholder 7"/>
          <p:cNvSpPr>
            <a:spLocks noGrp="1"/>
          </p:cNvSpPr>
          <p:nvPr>
            <p:ph type="body" sz="quarter" idx="13"/>
          </p:nvPr>
        </p:nvSpPr>
        <p:spPr/>
        <p:txBody>
          <a:bodyPr/>
          <a:lstStyle/>
          <a:p>
            <a:r>
              <a:rPr lang="en-GB" dirty="0" smtClean="0"/>
              <a:t>How satisfied or dissatisfied are you with the way anti social behaviour is dealt with in your local neighbourhood at present? </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Anti social behaviour</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safety (Q17)</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32</a:t>
            </a:fld>
            <a:endParaRPr lang="en-GB" dirty="0"/>
          </a:p>
        </p:txBody>
      </p:sp>
      <p:sp>
        <p:nvSpPr>
          <p:cNvPr id="8" name="Text Placeholder 7"/>
          <p:cNvSpPr>
            <a:spLocks noGrp="1"/>
          </p:cNvSpPr>
          <p:nvPr>
            <p:ph type="body" sz="quarter" idx="13"/>
          </p:nvPr>
        </p:nvSpPr>
        <p:spPr/>
        <p:txBody>
          <a:bodyPr/>
          <a:lstStyle/>
          <a:p>
            <a:r>
              <a:rPr lang="en-GB" dirty="0" smtClean="0"/>
              <a:t>How satisfied or dissatisfied are you with the way dog fouling is dealt with in your local neighbourhood at present? </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Dog fouling</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dirty="0">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safety (Q18)</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33</a:t>
            </a:fld>
            <a:endParaRPr lang="en-GB" dirty="0"/>
          </a:p>
        </p:txBody>
      </p:sp>
      <p:sp>
        <p:nvSpPr>
          <p:cNvPr id="8" name="Text Placeholder 7"/>
          <p:cNvSpPr>
            <a:spLocks noGrp="1"/>
          </p:cNvSpPr>
          <p:nvPr>
            <p:ph type="body" sz="quarter" idx="13"/>
          </p:nvPr>
        </p:nvSpPr>
        <p:spPr/>
        <p:txBody>
          <a:bodyPr/>
          <a:lstStyle/>
          <a:p>
            <a:r>
              <a:rPr lang="en-GB" dirty="0" smtClean="0"/>
              <a:t>Is street drinking or alcohol related disorder a problem in your neighbourhood?</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Street drinking</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safety (Q19)</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34</a:t>
            </a:fld>
            <a:endParaRPr lang="en-GB" dirty="0"/>
          </a:p>
        </p:txBody>
      </p:sp>
      <p:sp>
        <p:nvSpPr>
          <p:cNvPr id="8" name="Text Placeholder 7"/>
          <p:cNvSpPr>
            <a:spLocks noGrp="1"/>
          </p:cNvSpPr>
          <p:nvPr>
            <p:ph type="body" sz="quarter" idx="13"/>
          </p:nvPr>
        </p:nvSpPr>
        <p:spPr/>
        <p:txBody>
          <a:bodyPr/>
          <a:lstStyle/>
          <a:p>
            <a:r>
              <a:rPr lang="en-GB" dirty="0" smtClean="0"/>
              <a:t>How safe do you feel in your neighbourhood after dark</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Feel safe after</a:t>
                      </a:r>
                      <a:r>
                        <a:rPr lang="en-GB" sz="1200" b="1" i="1" kern="1200" baseline="0" dirty="0" smtClean="0">
                          <a:solidFill>
                            <a:schemeClr val="tx1"/>
                          </a:solidFill>
                          <a:latin typeface="+mn-lt"/>
                          <a:ea typeface="Calibri"/>
                          <a:cs typeface="Times New Roman"/>
                        </a:rPr>
                        <a:t> dark</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j-lt"/>
                          <a:ea typeface="Times New Roman"/>
                          <a:cs typeface="Times New Roman"/>
                        </a:rPr>
                        <a:t> </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'09</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'10</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'11</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j-lt"/>
                          <a:ea typeface="Times New Roman"/>
                          <a:cs typeface="Times New Roman"/>
                        </a:rPr>
                        <a:t>'12</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j-lt"/>
                          <a:ea typeface="Times New Roman"/>
                          <a:cs typeface="Times New Roman"/>
                        </a:rPr>
                        <a:t>'13</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j-lt"/>
                          <a:ea typeface="Times New Roman"/>
                          <a:cs typeface="Times New Roman"/>
                        </a:rPr>
                        <a:t>5YC</a:t>
                      </a:r>
                      <a:endParaRPr lang="en-GB" sz="1200" b="1" dirty="0">
                        <a:solidFill>
                          <a:schemeClr val="tx1"/>
                        </a:solidFill>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Edinburgh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City Centre</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97%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j-lt"/>
                        </a:rPr>
                        <a:t>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Craig / Dud.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Porto. / Craig.</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err="1">
                          <a:latin typeface="+mj-lt"/>
                          <a:ea typeface="Times New Roman"/>
                          <a:cs typeface="Times New Roman"/>
                        </a:rPr>
                        <a:t>Libert</a:t>
                      </a:r>
                      <a:r>
                        <a:rPr lang="en-GB" sz="1200" dirty="0">
                          <a:latin typeface="+mj-lt"/>
                          <a:ea typeface="Times New Roman"/>
                          <a:cs typeface="Times New Roman"/>
                        </a:rPr>
                        <a:t>. / </a:t>
                      </a:r>
                      <a:r>
                        <a:rPr lang="en-GB" sz="1200" dirty="0" err="1">
                          <a:latin typeface="+mj-lt"/>
                          <a:ea typeface="Times New Roman"/>
                          <a:cs typeface="Times New Roman"/>
                        </a:rPr>
                        <a:t>Gilm</a:t>
                      </a:r>
                      <a:r>
                        <a:rPr lang="en-GB" sz="1200" dirty="0">
                          <a:latin typeface="+mj-lt"/>
                          <a:ea typeface="Times New Roman"/>
                          <a:cs typeface="Times New Roman"/>
                        </a:rPr>
                        <a:t>.</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74%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j-lt"/>
                        </a:rPr>
                        <a:t>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South Central</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j-lt"/>
                        </a:rPr>
                        <a:t>16%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South West</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Pentlands</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Western Ed.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Almond</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j-lt"/>
                        </a:rPr>
                        <a:t>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Forth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40%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75%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j-lt"/>
                        </a:rPr>
                        <a:t>-6%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j-lt"/>
                          <a:ea typeface="Times New Roman"/>
                          <a:cs typeface="Times New Roman"/>
                        </a:rPr>
                        <a:t>Inverleith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j-lt"/>
                        </a:rPr>
                        <a:t>69%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j-lt"/>
                          <a:ea typeface="Times New Roman"/>
                          <a:cs typeface="Times New Roman"/>
                        </a:rPr>
                        <a:t>Leith</a:t>
                      </a:r>
                      <a:endParaRPr lang="en-GB" sz="1200" dirty="0">
                        <a:latin typeface="+mj-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j-lt"/>
                        </a:rPr>
                        <a:t>68%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70%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j-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j-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j-lt"/>
                        </a:rPr>
                        <a:t>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wellbeing (Q24)</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35</a:t>
            </a:fld>
            <a:endParaRPr lang="en-GB" dirty="0"/>
          </a:p>
        </p:txBody>
      </p:sp>
      <p:sp>
        <p:nvSpPr>
          <p:cNvPr id="8" name="Text Placeholder 7"/>
          <p:cNvSpPr>
            <a:spLocks noGrp="1"/>
          </p:cNvSpPr>
          <p:nvPr>
            <p:ph type="body" sz="quarter" idx="14"/>
          </p:nvPr>
        </p:nvSpPr>
        <p:spPr/>
        <p:txBody>
          <a:bodyPr/>
          <a:lstStyle/>
          <a:p>
            <a:pPr lvl="0">
              <a:defRPr/>
            </a:pPr>
            <a:r>
              <a:rPr lang="en-GB" dirty="0" smtClean="0"/>
              <a:t>How has your personal financial situation changed in the last 12 months?</a:t>
            </a:r>
          </a:p>
        </p:txBody>
      </p:sp>
      <p:graphicFrame>
        <p:nvGraphicFramePr>
          <p:cNvPr id="12" name="Content Placeholder 8"/>
          <p:cNvGraphicFramePr>
            <a:graphicFrameLocks noGrp="1"/>
          </p:cNvGraphicFramePr>
          <p:nvPr>
            <p:ph idx="13"/>
            <p:extLst>
              <p:ext uri="{D42A27DB-BD31-4B8C-83A1-F6EECF244321}">
                <p14:modId xmlns="" xmlns:p14="http://schemas.microsoft.com/office/powerpoint/2010/main" val="129626574"/>
              </p:ext>
            </p:extLst>
          </p:nvPr>
        </p:nvGraphicFramePr>
        <p:xfrm>
          <a:off x="4643438" y="1203325"/>
          <a:ext cx="4248001" cy="3491630"/>
        </p:xfrm>
        <a:graphic>
          <a:graphicData uri="http://schemas.openxmlformats.org/drawingml/2006/table">
            <a:tbl>
              <a:tblPr/>
              <a:tblGrid>
                <a:gridCol w="1448181"/>
                <a:gridCol w="699955"/>
                <a:gridCol w="699955"/>
                <a:gridCol w="699955"/>
                <a:gridCol w="699955"/>
              </a:tblGrid>
              <a:tr h="391814">
                <a:tc gridSpan="5">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Change in personal financial situation</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pPr marL="0" indent="0" algn="l">
                        <a:lnSpc>
                          <a:spcPct val="115000"/>
                        </a:lnSpc>
                        <a:spcAft>
                          <a:spcPts val="0"/>
                        </a:spcAft>
                      </a:pP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indent="0" algn="l">
                        <a:lnSpc>
                          <a:spcPct val="115000"/>
                        </a:lnSpc>
                        <a:spcAft>
                          <a:spcPts val="0"/>
                        </a:spcAft>
                      </a:pP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53060">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200" b="1" dirty="0" smtClean="0">
                          <a:solidFill>
                            <a:schemeClr val="tx1"/>
                          </a:solidFill>
                          <a:latin typeface="+mn-lt"/>
                          <a:ea typeface="Calibri"/>
                          <a:cs typeface="Times New Roman"/>
                        </a:rPr>
                        <a:t>2012  % better</a:t>
                      </a:r>
                      <a:endParaRPr lang="en-GB" sz="1200" b="1" dirty="0">
                        <a:solidFill>
                          <a:schemeClr val="tx1"/>
                        </a:solidFill>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200" b="1" dirty="0" smtClean="0">
                          <a:solidFill>
                            <a:schemeClr val="tx1"/>
                          </a:solidFill>
                          <a:latin typeface="+mn-lt"/>
                          <a:ea typeface="Calibri"/>
                          <a:cs typeface="Times New Roman"/>
                        </a:rPr>
                        <a:t>2012 % worse</a:t>
                      </a:r>
                      <a:endParaRPr lang="en-GB" sz="1200" b="1" dirty="0">
                        <a:solidFill>
                          <a:schemeClr val="tx1"/>
                        </a:solidFill>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200" b="1" dirty="0" smtClean="0">
                          <a:solidFill>
                            <a:schemeClr val="tx1"/>
                          </a:solidFill>
                          <a:latin typeface="+mn-lt"/>
                          <a:ea typeface="Calibri"/>
                          <a:cs typeface="Times New Roman"/>
                        </a:rPr>
                        <a:t>2013  % better</a:t>
                      </a:r>
                      <a:endParaRPr lang="en-GB" sz="1200" b="1" dirty="0">
                        <a:solidFill>
                          <a:schemeClr val="tx1"/>
                        </a:solidFill>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200" b="1" dirty="0" smtClean="0">
                          <a:solidFill>
                            <a:schemeClr val="tx1"/>
                          </a:solidFill>
                          <a:latin typeface="+mn-lt"/>
                          <a:ea typeface="Calibri"/>
                          <a:cs typeface="Times New Roman"/>
                        </a:rPr>
                        <a:t>2013  % worse</a:t>
                      </a:r>
                      <a:endParaRPr lang="en-GB" sz="1200" b="1" dirty="0">
                        <a:solidFill>
                          <a:schemeClr val="tx1"/>
                        </a:solidFill>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010">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smtClean="0">
                          <a:solidFill>
                            <a:srgbClr val="000000"/>
                          </a:solidFill>
                          <a:latin typeface="+mn-lt"/>
                        </a:rPr>
                        <a:t>5%</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smtClean="0">
                          <a:solidFill>
                            <a:srgbClr val="000000"/>
                          </a:solidFill>
                          <a:latin typeface="+mn-lt"/>
                        </a:rPr>
                        <a:t>14%</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3010">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smtClean="0">
                          <a:solidFill>
                            <a:srgbClr val="000000"/>
                          </a:solidFill>
                          <a:latin typeface="+mn-lt"/>
                        </a:rPr>
                        <a:t>9%</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smtClean="0">
                          <a:solidFill>
                            <a:srgbClr val="000000"/>
                          </a:solidFill>
                          <a:latin typeface="+mn-lt"/>
                        </a:rPr>
                        <a:t>7%</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010">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smtClean="0">
                          <a:solidFill>
                            <a:srgbClr val="000000"/>
                          </a:solidFill>
                          <a:latin typeface="+mn-lt"/>
                        </a:rPr>
                        <a:t>1%</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smtClean="0">
                          <a:solidFill>
                            <a:srgbClr val="000000"/>
                          </a:solidFill>
                          <a:latin typeface="+mn-lt"/>
                        </a:rPr>
                        <a:t>11%</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3010">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smtClean="0">
                          <a:solidFill>
                            <a:srgbClr val="000000"/>
                          </a:solidFill>
                          <a:latin typeface="+mn-lt"/>
                        </a:rPr>
                        <a:t>4%</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smtClean="0">
                          <a:solidFill>
                            <a:srgbClr val="000000"/>
                          </a:solidFill>
                          <a:latin typeface="+mn-lt"/>
                        </a:rPr>
                        <a:t>13%</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010">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smtClean="0">
                          <a:solidFill>
                            <a:srgbClr val="000000"/>
                          </a:solidFill>
                          <a:latin typeface="+mn-lt"/>
                        </a:rPr>
                        <a:t>1%</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smtClean="0">
                          <a:solidFill>
                            <a:srgbClr val="000000"/>
                          </a:solidFill>
                          <a:latin typeface="+mn-lt"/>
                        </a:rPr>
                        <a:t>30%</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3010">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smtClean="0">
                          <a:solidFill>
                            <a:srgbClr val="000000"/>
                          </a:solidFill>
                          <a:latin typeface="+mn-lt"/>
                        </a:rPr>
                        <a:t>9%</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smtClean="0">
                          <a:solidFill>
                            <a:srgbClr val="000000"/>
                          </a:solidFill>
                          <a:latin typeface="+mn-lt"/>
                        </a:rPr>
                        <a:t>12%</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010">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smtClean="0">
                          <a:solidFill>
                            <a:srgbClr val="000000"/>
                          </a:solidFill>
                          <a:latin typeface="+mn-lt"/>
                        </a:rPr>
                        <a:t>0%</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smtClean="0">
                          <a:solidFill>
                            <a:srgbClr val="000000"/>
                          </a:solidFill>
                          <a:latin typeface="+mn-lt"/>
                        </a:rPr>
                        <a:t>9%</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3010">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smtClean="0">
                          <a:solidFill>
                            <a:srgbClr val="000000"/>
                          </a:solidFill>
                          <a:latin typeface="+mn-lt"/>
                        </a:rPr>
                        <a:t>10%</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smtClean="0">
                          <a:solidFill>
                            <a:srgbClr val="000000"/>
                          </a:solidFill>
                          <a:latin typeface="+mn-lt"/>
                        </a:rPr>
                        <a:t>13%</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010">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smtClean="0">
                          <a:solidFill>
                            <a:srgbClr val="000000"/>
                          </a:solidFill>
                          <a:latin typeface="+mn-lt"/>
                        </a:rPr>
                        <a:t>6%</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smtClean="0">
                          <a:solidFill>
                            <a:srgbClr val="000000"/>
                          </a:solidFill>
                          <a:latin typeface="+mn-lt"/>
                        </a:rPr>
                        <a:t>22%</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3010">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smtClean="0">
                          <a:solidFill>
                            <a:srgbClr val="000000"/>
                          </a:solidFill>
                          <a:latin typeface="+mn-lt"/>
                        </a:rPr>
                        <a:t>5%</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smtClean="0">
                          <a:solidFill>
                            <a:srgbClr val="000000"/>
                          </a:solidFill>
                          <a:latin typeface="+mn-lt"/>
                        </a:rPr>
                        <a:t>12%</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010">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smtClean="0">
                          <a:solidFill>
                            <a:srgbClr val="000000"/>
                          </a:solidFill>
                          <a:latin typeface="+mn-lt"/>
                        </a:rPr>
                        <a:t>2%</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smtClean="0">
                          <a:solidFill>
                            <a:srgbClr val="000000"/>
                          </a:solidFill>
                          <a:latin typeface="+mn-lt"/>
                        </a:rPr>
                        <a:t>16%</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3010">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smtClean="0">
                          <a:solidFill>
                            <a:srgbClr val="000000"/>
                          </a:solidFill>
                          <a:latin typeface="+mn-lt"/>
                        </a:rPr>
                        <a:t>7%</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smtClean="0">
                          <a:solidFill>
                            <a:srgbClr val="000000"/>
                          </a:solidFill>
                          <a:latin typeface="+mn-lt"/>
                        </a:rPr>
                        <a:t>8%</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010">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smtClean="0">
                          <a:solidFill>
                            <a:srgbClr val="000000"/>
                          </a:solidFill>
                          <a:latin typeface="+mn-lt"/>
                        </a:rPr>
                        <a:t>5%</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smtClean="0">
                          <a:solidFill>
                            <a:srgbClr val="000000"/>
                          </a:solidFill>
                          <a:latin typeface="+mn-lt"/>
                        </a:rPr>
                        <a:t>16%</a:t>
                      </a:r>
                      <a:endParaRPr lang="en-GB" sz="1200" b="0" i="0" u="none" strike="noStrike" dirty="0">
                        <a:solidFill>
                          <a:srgbClr val="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wellbeing (Q25)</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36</a:t>
            </a:fld>
            <a:endParaRPr lang="en-GB" dirty="0"/>
          </a:p>
        </p:txBody>
      </p:sp>
      <p:sp>
        <p:nvSpPr>
          <p:cNvPr id="8" name="Text Placeholder 7"/>
          <p:cNvSpPr>
            <a:spLocks noGrp="1"/>
          </p:cNvSpPr>
          <p:nvPr>
            <p:ph type="body" sz="quarter" idx="14"/>
          </p:nvPr>
        </p:nvSpPr>
        <p:spPr/>
        <p:txBody>
          <a:bodyPr/>
          <a:lstStyle/>
          <a:p>
            <a:pPr lvl="0">
              <a:defRPr/>
            </a:pPr>
            <a:r>
              <a:rPr lang="en-GB" dirty="0" smtClean="0"/>
              <a:t>How confident are you about your current and future job/ career prospects in Edinburgh?</a:t>
            </a:r>
          </a:p>
        </p:txBody>
      </p:sp>
      <p:graphicFrame>
        <p:nvGraphicFramePr>
          <p:cNvPr id="9" name="Content Placeholder 8"/>
          <p:cNvGraphicFramePr>
            <a:graphicFrameLocks/>
          </p:cNvGraphicFramePr>
          <p:nvPr>
            <p:extLst>
              <p:ext uri="{D42A27DB-BD31-4B8C-83A1-F6EECF244321}">
                <p14:modId xmlns="" xmlns:p14="http://schemas.microsoft.com/office/powerpoint/2010/main" val="129626574"/>
              </p:ext>
            </p:extLst>
          </p:nvPr>
        </p:nvGraphicFramePr>
        <p:xfrm>
          <a:off x="4644008" y="1203598"/>
          <a:ext cx="4248002" cy="3564318"/>
        </p:xfrm>
        <a:graphic>
          <a:graphicData uri="http://schemas.openxmlformats.org/drawingml/2006/table">
            <a:tbl>
              <a:tblPr/>
              <a:tblGrid>
                <a:gridCol w="936102"/>
                <a:gridCol w="827975"/>
                <a:gridCol w="827975"/>
                <a:gridCol w="827975"/>
                <a:gridCol w="827975"/>
              </a:tblGrid>
              <a:tr h="314668">
                <a:tc gridSpan="5">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Job/</a:t>
                      </a:r>
                      <a:r>
                        <a:rPr lang="en-GB" sz="1200" b="1" i="1" kern="1200" baseline="0" dirty="0" smtClean="0">
                          <a:solidFill>
                            <a:schemeClr val="tx1"/>
                          </a:solidFill>
                          <a:latin typeface="+mn-lt"/>
                          <a:ea typeface="Calibri"/>
                          <a:cs typeface="Times New Roman"/>
                        </a:rPr>
                        <a:t> career prospects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15594">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200" b="1" dirty="0" smtClean="0">
                          <a:solidFill>
                            <a:schemeClr val="tx1"/>
                          </a:solidFill>
                          <a:latin typeface="+mn-lt"/>
                          <a:ea typeface="Times New Roman"/>
                          <a:cs typeface="Times New Roman"/>
                        </a:rPr>
                        <a:t>2012 - %</a:t>
                      </a:r>
                    </a:p>
                    <a:p>
                      <a:pPr algn="ctr">
                        <a:lnSpc>
                          <a:spcPct val="100000"/>
                        </a:lnSpc>
                        <a:spcAft>
                          <a:spcPts val="0"/>
                        </a:spcAft>
                      </a:pPr>
                      <a:r>
                        <a:rPr lang="en-GB" sz="1200" b="1" dirty="0" smtClean="0">
                          <a:solidFill>
                            <a:schemeClr val="tx1"/>
                          </a:solidFill>
                          <a:latin typeface="+mn-lt"/>
                          <a:ea typeface="Times New Roman"/>
                          <a:cs typeface="Times New Roman"/>
                        </a:rPr>
                        <a:t>confident</a:t>
                      </a:r>
                      <a:endParaRPr lang="en-GB" sz="1200" b="1" dirty="0">
                        <a:solidFill>
                          <a:schemeClr val="tx1"/>
                        </a:solidFill>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200" b="1" dirty="0" smtClean="0">
                          <a:solidFill>
                            <a:schemeClr val="tx1"/>
                          </a:solidFill>
                          <a:latin typeface="+mn-lt"/>
                          <a:ea typeface="Calibri"/>
                          <a:cs typeface="Times New Roman"/>
                        </a:rPr>
                        <a:t>2012 - % not </a:t>
                      </a:r>
                      <a:r>
                        <a:rPr lang="en-GB" sz="1200" b="1" baseline="0" dirty="0" smtClean="0">
                          <a:solidFill>
                            <a:schemeClr val="tx1"/>
                          </a:solidFill>
                          <a:latin typeface="+mn-lt"/>
                          <a:ea typeface="Calibri"/>
                          <a:cs typeface="Times New Roman"/>
                        </a:rPr>
                        <a:t>confident</a:t>
                      </a:r>
                      <a:endParaRPr lang="en-GB" sz="1200" b="1" dirty="0">
                        <a:solidFill>
                          <a:schemeClr val="tx1"/>
                        </a:solidFill>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200" b="1" dirty="0" smtClean="0">
                          <a:solidFill>
                            <a:schemeClr val="tx1"/>
                          </a:solidFill>
                          <a:latin typeface="+mn-lt"/>
                          <a:ea typeface="Times New Roman"/>
                          <a:cs typeface="Times New Roman"/>
                        </a:rPr>
                        <a:t>2013 - %</a:t>
                      </a:r>
                    </a:p>
                    <a:p>
                      <a:pPr algn="ctr">
                        <a:lnSpc>
                          <a:spcPct val="100000"/>
                        </a:lnSpc>
                        <a:spcAft>
                          <a:spcPts val="0"/>
                        </a:spcAft>
                      </a:pPr>
                      <a:r>
                        <a:rPr lang="en-GB" sz="1200" b="1" dirty="0" smtClean="0">
                          <a:solidFill>
                            <a:schemeClr val="tx1"/>
                          </a:solidFill>
                          <a:latin typeface="+mn-lt"/>
                          <a:ea typeface="Times New Roman"/>
                          <a:cs typeface="Times New Roman"/>
                        </a:rPr>
                        <a:t>confident</a:t>
                      </a:r>
                      <a:endParaRPr lang="en-GB" sz="1200" b="1" dirty="0">
                        <a:solidFill>
                          <a:schemeClr val="tx1"/>
                        </a:solidFill>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200" b="1" dirty="0" smtClean="0">
                          <a:solidFill>
                            <a:schemeClr val="tx1"/>
                          </a:solidFill>
                          <a:latin typeface="+mn-lt"/>
                          <a:ea typeface="Calibri"/>
                          <a:cs typeface="Times New Roman"/>
                        </a:rPr>
                        <a:t>2013 - % not </a:t>
                      </a:r>
                      <a:r>
                        <a:rPr lang="en-GB" sz="1200" b="1" baseline="0" dirty="0" smtClean="0">
                          <a:solidFill>
                            <a:schemeClr val="tx1"/>
                          </a:solidFill>
                          <a:latin typeface="+mn-lt"/>
                          <a:ea typeface="Calibri"/>
                          <a:cs typeface="Times New Roman"/>
                        </a:rPr>
                        <a:t>confident</a:t>
                      </a:r>
                      <a:endParaRPr lang="en-GB" sz="1200" b="1" dirty="0">
                        <a:solidFill>
                          <a:schemeClr val="tx1"/>
                        </a:solidFill>
                        <a:latin typeface="+mn-lt"/>
                        <a:ea typeface="Calibri"/>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749">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100" b="0" i="0" u="none" strike="noStrike" dirty="0">
                          <a:solidFill>
                            <a:srgbClr val="000000"/>
                          </a:solidFill>
                          <a:latin typeface="Arial" pitchFamily="34" charset="0"/>
                          <a:cs typeface="Arial" pitchFamily="34" charset="0"/>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100" b="0" i="0" u="none" strike="noStrike">
                          <a:solidFill>
                            <a:srgbClr val="000000"/>
                          </a:solidFill>
                          <a:latin typeface="Arial" pitchFamily="34" charset="0"/>
                          <a:cs typeface="Arial"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4749">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latin typeface="Arial" pitchFamily="34" charset="0"/>
                          <a:cs typeface="Arial" pitchFamily="34" charset="0"/>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latin typeface="Arial" pitchFamily="34" charset="0"/>
                          <a:cs typeface="Arial"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749">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100" b="0" i="0" u="none" strike="noStrike">
                          <a:solidFill>
                            <a:srgbClr val="000000"/>
                          </a:solidFill>
                          <a:latin typeface="Arial" pitchFamily="34" charset="0"/>
                          <a:cs typeface="Arial" pitchFamily="34" charset="0"/>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100" b="0" i="0" u="none" strike="noStrike" dirty="0">
                          <a:solidFill>
                            <a:srgbClr val="000000"/>
                          </a:solidFill>
                          <a:latin typeface="Arial" pitchFamily="34" charset="0"/>
                          <a:cs typeface="Arial"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4749">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latin typeface="Arial" pitchFamily="34" charset="0"/>
                          <a:cs typeface="Arial" pitchFamily="34" charset="0"/>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latin typeface="Arial" pitchFamily="34" charset="0"/>
                          <a:cs typeface="Arial"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749">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100" b="0" i="0" u="none" strike="noStrike">
                          <a:solidFill>
                            <a:srgbClr val="000000"/>
                          </a:solidFill>
                          <a:latin typeface="Arial" pitchFamily="34" charset="0"/>
                          <a:cs typeface="Arial"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100" b="0" i="0" u="none" strike="noStrike" dirty="0">
                          <a:solidFill>
                            <a:srgbClr val="000000"/>
                          </a:solidFill>
                          <a:latin typeface="Arial" pitchFamily="34" charset="0"/>
                          <a:cs typeface="Arial"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4749">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latin typeface="Arial" pitchFamily="34" charset="0"/>
                          <a:cs typeface="Arial" pitchFamily="34" charset="0"/>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latin typeface="Arial" pitchFamily="34" charset="0"/>
                          <a:cs typeface="Arial"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749">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100" b="0" i="0" u="none" strike="noStrike">
                          <a:solidFill>
                            <a:srgbClr val="000000"/>
                          </a:solidFill>
                          <a:latin typeface="Arial" pitchFamily="34" charset="0"/>
                          <a:cs typeface="Arial" pitchFamily="34" charset="0"/>
                        </a:rPr>
                        <a:t>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100" b="0" i="0" u="none" strike="noStrike" dirty="0">
                          <a:solidFill>
                            <a:srgbClr val="000000"/>
                          </a:solidFill>
                          <a:latin typeface="Arial" pitchFamily="34" charset="0"/>
                          <a:cs typeface="Arial"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4749">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latin typeface="Arial" pitchFamily="34" charset="0"/>
                          <a:cs typeface="Arial" pitchFamily="34" charset="0"/>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latin typeface="Arial" pitchFamily="34" charset="0"/>
                          <a:cs typeface="Arial"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749">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100" b="0" i="0" u="none" strike="noStrike">
                          <a:solidFill>
                            <a:srgbClr val="000000"/>
                          </a:solidFill>
                          <a:latin typeface="Arial" pitchFamily="34" charset="0"/>
                          <a:cs typeface="Arial" pitchFamily="34" charset="0"/>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100" b="0" i="0" u="none" strike="noStrike" dirty="0">
                          <a:solidFill>
                            <a:srgbClr val="000000"/>
                          </a:solidFill>
                          <a:latin typeface="Arial" pitchFamily="34" charset="0"/>
                          <a:cs typeface="Arial"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4749">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latin typeface="Arial" pitchFamily="34" charset="0"/>
                          <a:cs typeface="Arial" pitchFamily="34" charset="0"/>
                        </a:rPr>
                        <a:t>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latin typeface="Arial" pitchFamily="34" charset="0"/>
                          <a:cs typeface="Arial"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749">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100" b="0" i="0" u="none" strike="noStrike">
                          <a:solidFill>
                            <a:srgbClr val="000000"/>
                          </a:solidFill>
                          <a:latin typeface="Arial" pitchFamily="34" charset="0"/>
                          <a:cs typeface="Arial"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100" b="0" i="0" u="none" strike="noStrike" dirty="0">
                          <a:solidFill>
                            <a:srgbClr val="000000"/>
                          </a:solidFill>
                          <a:latin typeface="Arial" pitchFamily="34" charset="0"/>
                          <a:cs typeface="Arial"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04749">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latin typeface="Arial" pitchFamily="34" charset="0"/>
                          <a:cs typeface="Arial"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latin typeface="Arial" pitchFamily="34" charset="0"/>
                          <a:cs typeface="Arial"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latin typeface="+mn-lt"/>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rgbClr val="000000"/>
                          </a:solidFill>
                          <a:latin typeface="+mn-lt"/>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749">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100" b="0" i="0" u="none" strike="noStrike">
                          <a:solidFill>
                            <a:srgbClr val="000000"/>
                          </a:solidFill>
                          <a:latin typeface="Arial" pitchFamily="34" charset="0"/>
                          <a:cs typeface="Arial" pitchFamily="34" charset="0"/>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100" b="0" i="0" u="none" strike="noStrike" dirty="0">
                          <a:solidFill>
                            <a:srgbClr val="000000"/>
                          </a:solidFill>
                          <a:latin typeface="Arial" pitchFamily="34" charset="0"/>
                          <a:cs typeface="Arial" pitchFamily="34" charset="0"/>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Communication (Q38)</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37</a:t>
            </a:fld>
            <a:endParaRPr lang="en-GB" dirty="0"/>
          </a:p>
        </p:txBody>
      </p:sp>
      <p:sp>
        <p:nvSpPr>
          <p:cNvPr id="8" name="Text Placeholder 7"/>
          <p:cNvSpPr>
            <a:spLocks noGrp="1"/>
          </p:cNvSpPr>
          <p:nvPr>
            <p:ph type="body" sz="quarter" idx="14"/>
          </p:nvPr>
        </p:nvSpPr>
        <p:spPr/>
        <p:txBody>
          <a:bodyPr/>
          <a:lstStyle/>
          <a:p>
            <a:r>
              <a:rPr lang="en-GB" dirty="0" smtClean="0"/>
              <a:t>Were you aware that the Council has neighbourhood specific Facebook pages and Twitter accounts for a range of services?</a:t>
            </a:r>
          </a:p>
          <a:p>
            <a:endParaRPr lang="en-GB" dirty="0"/>
          </a:p>
        </p:txBody>
      </p:sp>
      <p:graphicFrame>
        <p:nvGraphicFramePr>
          <p:cNvPr id="12" name="Content Placeholder 8"/>
          <p:cNvGraphicFramePr>
            <a:graphicFrameLocks noGrp="1"/>
          </p:cNvGraphicFramePr>
          <p:nvPr>
            <p:ph idx="13"/>
            <p:extLst>
              <p:ext uri="{D42A27DB-BD31-4B8C-83A1-F6EECF244321}">
                <p14:modId xmlns="" xmlns:p14="http://schemas.microsoft.com/office/powerpoint/2010/main" val="129626574"/>
              </p:ext>
            </p:extLst>
          </p:nvPr>
        </p:nvGraphicFramePr>
        <p:xfrm>
          <a:off x="4643438" y="1203325"/>
          <a:ext cx="4177034" cy="3387742"/>
        </p:xfrm>
        <a:graphic>
          <a:graphicData uri="http://schemas.openxmlformats.org/drawingml/2006/table">
            <a:tbl>
              <a:tblPr/>
              <a:tblGrid>
                <a:gridCol w="3030301"/>
                <a:gridCol w="1146733"/>
              </a:tblGrid>
              <a:tr h="415501">
                <a:tc gridSpan="2">
                  <a:txBody>
                    <a:bodyPr/>
                    <a:lstStyle/>
                    <a:p>
                      <a:pPr marL="0" indent="0" algn="l">
                        <a:lnSpc>
                          <a:spcPct val="115000"/>
                        </a:lnSpc>
                        <a:spcAft>
                          <a:spcPts val="0"/>
                        </a:spcAft>
                      </a:pPr>
                      <a:r>
                        <a:rPr lang="en-GB" sz="1200" b="1" i="1" dirty="0" smtClean="0">
                          <a:solidFill>
                            <a:schemeClr val="tx1"/>
                          </a:solidFill>
                          <a:latin typeface="+mn-lt"/>
                          <a:ea typeface="Calibri"/>
                          <a:cs typeface="Times New Roman"/>
                        </a:rPr>
                        <a:t>Aware of neighbourhood</a:t>
                      </a:r>
                      <a:r>
                        <a:rPr lang="en-GB" sz="1200" b="1" i="1" baseline="0" dirty="0" smtClean="0">
                          <a:solidFill>
                            <a:schemeClr val="tx1"/>
                          </a:solidFill>
                          <a:latin typeface="+mn-lt"/>
                          <a:ea typeface="Calibri"/>
                          <a:cs typeface="Times New Roman"/>
                        </a:rPr>
                        <a:t> specific Facebook pages and Twitter accounts for a range of services</a:t>
                      </a:r>
                      <a:endParaRPr lang="en-GB" sz="1200" b="1" i="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0836">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 aware</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a:solidFill>
                            <a:srgbClr val="000000"/>
                          </a:solidFill>
                          <a:latin typeface="+mn-lt"/>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smtClean="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solidFill>
                            <a:srgbClr val="000000"/>
                          </a:solidFill>
                          <a:latin typeface="+mn-lt"/>
                        </a:rPr>
                        <a:t>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latin typeface="+mn-lt"/>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latin typeface="+mn-lt"/>
                        </a:rPr>
                        <a:t>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latin typeface="+mn-lt"/>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latin typeface="+mn-lt"/>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solidFill>
                            <a:srgbClr val="000000"/>
                          </a:solidFill>
                          <a:latin typeface="+mn-lt"/>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ctr" fontAlgn="b"/>
                      <a:r>
                        <a:rPr lang="en-GB" sz="1200" b="0" i="0" u="none" strike="noStrike" dirty="0">
                          <a:solidFill>
                            <a:srgbClr val="000000"/>
                          </a:solidFill>
                          <a:latin typeface="+mn-lt"/>
                        </a:rPr>
                        <a:t>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Content Placeholder 2"/>
          <p:cNvSpPr>
            <a:spLocks noGrp="1"/>
          </p:cNvSpPr>
          <p:nvPr>
            <p:ph idx="1"/>
          </p:nvPr>
        </p:nvSpPr>
        <p:spPr/>
        <p:txBody>
          <a:bodyPr>
            <a:normAutofit lnSpcReduction="10000"/>
          </a:bodyPr>
          <a:lstStyle/>
          <a:p>
            <a:pPr>
              <a:buNone/>
            </a:pPr>
            <a:endParaRPr lang="en-GB" dirty="0" smtClean="0"/>
          </a:p>
          <a:p>
            <a:pPr marL="0" indent="0">
              <a:buNone/>
            </a:pPr>
            <a:r>
              <a:rPr lang="en-GB" dirty="0" smtClean="0"/>
              <a:t>The Business Intelligence service provides specialist project management, research and analysis to all Council services.</a:t>
            </a:r>
          </a:p>
          <a:p>
            <a:pPr marL="0" indent="0">
              <a:buNone/>
            </a:pPr>
            <a:endParaRPr lang="en-GB" sz="2000" dirty="0" smtClean="0"/>
          </a:p>
          <a:p>
            <a:pPr marL="0" indent="0">
              <a:buNone/>
            </a:pPr>
            <a:r>
              <a:rPr lang="en-GB" dirty="0" smtClean="0"/>
              <a:t>Contact us for more information about the Edinburgh People Survey.</a:t>
            </a:r>
            <a:endParaRPr lang="en-GB" dirty="0"/>
          </a:p>
        </p:txBody>
      </p:sp>
      <p:sp>
        <p:nvSpPr>
          <p:cNvPr id="4" name="Content Placeholder 3"/>
          <p:cNvSpPr>
            <a:spLocks noGrp="1"/>
          </p:cNvSpPr>
          <p:nvPr>
            <p:ph idx="13"/>
          </p:nvPr>
        </p:nvSpPr>
        <p:spPr/>
        <p:txBody>
          <a:bodyPr/>
          <a:lstStyle/>
          <a:p>
            <a:pPr marL="0" indent="0">
              <a:buNone/>
            </a:pPr>
            <a:endParaRPr lang="en-GB" dirty="0" smtClean="0"/>
          </a:p>
          <a:p>
            <a:pPr marL="0" indent="0">
              <a:buNone/>
            </a:pPr>
            <a:r>
              <a:rPr lang="en-GB" dirty="0" smtClean="0"/>
              <a:t>David F Porteous, MMRS</a:t>
            </a:r>
          </a:p>
          <a:p>
            <a:pPr marL="0" indent="0">
              <a:buNone/>
            </a:pPr>
            <a:r>
              <a:rPr lang="en-GB" sz="2000" dirty="0" smtClean="0">
                <a:solidFill>
                  <a:schemeClr val="bg1">
                    <a:lumMod val="50000"/>
                  </a:schemeClr>
                </a:solidFill>
              </a:rPr>
              <a:t>Business Intelligence</a:t>
            </a:r>
          </a:p>
          <a:p>
            <a:pPr marL="0" indent="0">
              <a:buNone/>
            </a:pPr>
            <a:r>
              <a:rPr lang="en-GB" sz="2000" dirty="0" smtClean="0">
                <a:solidFill>
                  <a:schemeClr val="bg1">
                    <a:lumMod val="50000"/>
                  </a:schemeClr>
                </a:solidFill>
              </a:rPr>
              <a:t>Corporate Governance</a:t>
            </a:r>
          </a:p>
          <a:p>
            <a:pPr marL="0" indent="0">
              <a:buNone/>
            </a:pPr>
            <a:r>
              <a:rPr lang="en-GB" sz="2000" dirty="0" smtClean="0">
                <a:solidFill>
                  <a:schemeClr val="bg1">
                    <a:lumMod val="50000"/>
                  </a:schemeClr>
                </a:solidFill>
              </a:rPr>
              <a:t>The City of Edinburgh Council</a:t>
            </a:r>
          </a:p>
          <a:p>
            <a:pPr marL="0" indent="0">
              <a:buNone/>
            </a:pPr>
            <a:endParaRPr lang="en-GB" dirty="0" smtClean="0">
              <a:solidFill>
                <a:schemeClr val="bg1">
                  <a:lumMod val="50000"/>
                </a:schemeClr>
              </a:solidFill>
            </a:endParaRPr>
          </a:p>
          <a:p>
            <a:pPr marL="0" indent="0">
              <a:buNone/>
            </a:pPr>
            <a:r>
              <a:rPr lang="en-GB" sz="2000" dirty="0" smtClean="0">
                <a:solidFill>
                  <a:schemeClr val="bg1">
                    <a:lumMod val="50000"/>
                  </a:schemeClr>
                </a:solidFill>
              </a:rPr>
              <a:t>0131 529 7127 (x57127)</a:t>
            </a:r>
          </a:p>
          <a:p>
            <a:pPr marL="0" indent="0">
              <a:buNone/>
            </a:pPr>
            <a:r>
              <a:rPr lang="en-GB" sz="2000" dirty="0" smtClean="0">
                <a:solidFill>
                  <a:schemeClr val="bg1">
                    <a:lumMod val="50000"/>
                  </a:schemeClr>
                </a:solidFill>
              </a:rPr>
              <a:t>david.porteous@edinburgh.gov.uk</a:t>
            </a:r>
          </a:p>
          <a:p>
            <a:pPr>
              <a:buNone/>
            </a:pPr>
            <a:endParaRPr lang="en-GB" dirty="0"/>
          </a:p>
        </p:txBody>
      </p:sp>
      <p:sp>
        <p:nvSpPr>
          <p:cNvPr id="5" name="Footer Placeholder 4"/>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6" name="Slide Number Placeholder 5"/>
          <p:cNvSpPr>
            <a:spLocks noGrp="1"/>
          </p:cNvSpPr>
          <p:nvPr>
            <p:ph type="sldNum" sz="quarter" idx="12"/>
          </p:nvPr>
        </p:nvSpPr>
        <p:spPr/>
        <p:txBody>
          <a:bodyPr/>
          <a:lstStyle/>
          <a:p>
            <a:pPr algn="r"/>
            <a:fld id="{D20D2BBF-8511-43F7-BF59-34F5F410DC04}" type="slidenum">
              <a:rPr lang="en-GB" smtClean="0"/>
              <a:pPr algn="r"/>
              <a:t>38</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life (Q40)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4</a:t>
            </a:fld>
            <a:endParaRPr lang="en-GB" dirty="0"/>
          </a:p>
        </p:txBody>
      </p:sp>
      <p:sp>
        <p:nvSpPr>
          <p:cNvPr id="8" name="Text Placeholder 7"/>
          <p:cNvSpPr>
            <a:spLocks noGrp="1"/>
          </p:cNvSpPr>
          <p:nvPr>
            <p:ph type="body" sz="quarter" idx="13"/>
          </p:nvPr>
        </p:nvSpPr>
        <p:spPr/>
        <p:txBody>
          <a:bodyPr/>
          <a:lstStyle/>
          <a:p>
            <a:pPr lvl="0">
              <a:defRPr/>
            </a:pPr>
            <a:r>
              <a:rPr lang="en-GB" dirty="0" smtClean="0"/>
              <a:t>To what extent are you satisfied or dissatisfied with the way the Council is managing the city?</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dirty="0" smtClean="0">
                          <a:solidFill>
                            <a:schemeClr val="tx1"/>
                          </a:solidFill>
                          <a:latin typeface="+mn-lt"/>
                          <a:ea typeface="Calibri"/>
                          <a:cs typeface="Times New Roman"/>
                        </a:rPr>
                        <a:t>Management of the city</a:t>
                      </a:r>
                      <a:endParaRPr lang="en-GB" sz="1200" b="1" i="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GB" sz="1200" b="0" i="0" u="none" strike="noStrike" dirty="0">
                          <a:latin typeface="+mn-lt"/>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GB" sz="1200" b="0" i="0" u="none" strike="noStrike" dirty="0">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GB" sz="1200" b="0" i="0" u="none" strike="noStrike" dirty="0">
                          <a:latin typeface="+mn-lt"/>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fontAlgn="b"/>
                      <a:r>
                        <a:rPr lang="en-GB" sz="1200" b="0" i="0" u="none" strike="noStrike">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Quality of life (Q41)</a:t>
            </a:r>
            <a:endParaRPr lang="en-GB" dirty="0"/>
          </a:p>
        </p:txBody>
      </p:sp>
      <p:sp>
        <p:nvSpPr>
          <p:cNvPr id="7" name="Content Placeholder 6"/>
          <p:cNvSpPr>
            <a:spLocks noGrp="1"/>
          </p:cNvSpPr>
          <p:nvPr>
            <p:ph idx="1"/>
          </p:nvPr>
        </p:nvSpPr>
        <p:spPr/>
        <p:txBody>
          <a:bodyPr>
            <a:normAutofit fontScale="92500" lnSpcReduction="20000"/>
          </a:bodyPr>
          <a:lstStyle/>
          <a:p>
            <a:pPr lvl="0">
              <a:lnSpc>
                <a:spcPct val="130000"/>
              </a:lnSpc>
              <a:spcBef>
                <a:spcPts val="0"/>
              </a:spcBef>
              <a:buClrTx/>
              <a:buFont typeface="Wingdings" pitchFamily="2" charset="2"/>
              <a:buChar char="§"/>
            </a:pPr>
            <a:r>
              <a:rPr lang="en-GB" sz="1600" dirty="0" smtClean="0"/>
              <a:t>Following on from this, respondents were asked for their reasons why they were satisfied or dissatisfied with the way the Council is managing the city. The main reasons given  by respondents who were satisfied (n=308) were:</a:t>
            </a:r>
          </a:p>
          <a:p>
            <a:pPr lvl="1">
              <a:buClrTx/>
            </a:pPr>
            <a:r>
              <a:rPr lang="en-GB" sz="1600" dirty="0" smtClean="0"/>
              <a:t>Never had any problems/ no issues/ no complaints (42%)</a:t>
            </a:r>
          </a:p>
          <a:p>
            <a:pPr lvl="1">
              <a:buClrTx/>
            </a:pPr>
            <a:r>
              <a:rPr lang="en-GB" sz="1600" dirty="0" smtClean="0"/>
              <a:t>Everything seems to run well/ well managed/ do their best (25%)</a:t>
            </a:r>
          </a:p>
          <a:p>
            <a:pPr lvl="1">
              <a:buClrTx/>
            </a:pPr>
            <a:r>
              <a:rPr lang="en-GB" sz="1600" dirty="0" smtClean="0"/>
              <a:t>Happy with services/good services (10%)</a:t>
            </a:r>
          </a:p>
          <a:p>
            <a:pPr lvl="1">
              <a:buClrTx/>
              <a:buNone/>
            </a:pPr>
            <a:endParaRPr lang="en-GB" sz="1600" dirty="0" smtClean="0"/>
          </a:p>
          <a:p>
            <a:pPr lvl="0">
              <a:buClrTx/>
              <a:buFont typeface="Wingdings" pitchFamily="2" charset="2"/>
              <a:buChar char="§"/>
            </a:pPr>
            <a:r>
              <a:rPr lang="en-GB" sz="1600" dirty="0" smtClean="0"/>
              <a:t>The top reasons given by respondents who were dissatisfied (n=31) were:</a:t>
            </a:r>
          </a:p>
          <a:p>
            <a:pPr lvl="1">
              <a:buClrTx/>
            </a:pPr>
            <a:r>
              <a:rPr lang="en-GB" sz="1600" dirty="0" smtClean="0"/>
              <a:t>Trams (36%)</a:t>
            </a:r>
          </a:p>
          <a:p>
            <a:pPr lvl="1"/>
            <a:r>
              <a:rPr lang="en-GB" sz="1600" dirty="0" smtClean="0"/>
              <a:t>Roads/ pavements (32%)</a:t>
            </a:r>
          </a:p>
          <a:p>
            <a:pPr lvl="1">
              <a:buClrTx/>
            </a:pPr>
            <a:r>
              <a:rPr lang="en-GB" sz="1600" dirty="0" smtClean="0"/>
              <a:t>General mismanagement/ poor use of funds (19%)</a:t>
            </a:r>
          </a:p>
          <a:p>
            <a:pPr>
              <a:buNone/>
            </a:pPr>
            <a:endParaRPr lang="en-GB" sz="1800" dirty="0" smtClean="0"/>
          </a:p>
          <a:p>
            <a:pPr>
              <a:buNone/>
            </a:pPr>
            <a:endParaRPr lang="en-GB" sz="1800" dirty="0" smtClean="0"/>
          </a:p>
          <a:p>
            <a:pPr marL="4763" indent="-4763">
              <a:buNone/>
            </a:pPr>
            <a:r>
              <a:rPr lang="en-GB" sz="1200" dirty="0" smtClean="0"/>
              <a:t>Please note that respondents could give more than one reason for satisfaction/ dissatisfaction therefore percentages sum to more than 100%.</a:t>
            </a:r>
          </a:p>
          <a:p>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5</a:t>
            </a:fld>
            <a:endParaRPr lang="en-GB" dirty="0"/>
          </a:p>
        </p:txBody>
      </p:sp>
      <p:sp>
        <p:nvSpPr>
          <p:cNvPr id="8" name="Text Placeholder 7"/>
          <p:cNvSpPr>
            <a:spLocks noGrp="1"/>
          </p:cNvSpPr>
          <p:nvPr>
            <p:ph type="body" sz="quarter" idx="13"/>
          </p:nvPr>
        </p:nvSpPr>
        <p:spPr/>
        <p:txBody>
          <a:bodyPr/>
          <a:lstStyle/>
          <a:p>
            <a:r>
              <a:rPr lang="en-GB" dirty="0" smtClean="0"/>
              <a:t>To what extent are you satisfied or dissatisfied with the way the Council is managing the city? Why do you say this? </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life and area (Q1)</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6</a:t>
            </a:fld>
            <a:endParaRPr lang="en-GB" dirty="0"/>
          </a:p>
        </p:txBody>
      </p:sp>
      <p:sp>
        <p:nvSpPr>
          <p:cNvPr id="8" name="Text Placeholder 7"/>
          <p:cNvSpPr>
            <a:spLocks noGrp="1"/>
          </p:cNvSpPr>
          <p:nvPr>
            <p:ph type="body" sz="quarter" idx="13"/>
          </p:nvPr>
        </p:nvSpPr>
        <p:spPr/>
        <p:txBody>
          <a:bodyPr/>
          <a:lstStyle/>
          <a:p>
            <a:pPr lvl="0">
              <a:defRPr/>
            </a:pPr>
            <a:r>
              <a:rPr lang="en-GB" dirty="0" smtClean="0"/>
              <a:t>Thinking of your neighbourhood area, by which I mean the area within a 15 minute walk of your home, how satisfied or dissatisfied are you with this area as a place to live?</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Neighbourhood as a place to live</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life and area (Q20)</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7</a:t>
            </a:fld>
            <a:endParaRPr lang="en-GB" dirty="0"/>
          </a:p>
        </p:txBody>
      </p:sp>
      <p:sp>
        <p:nvSpPr>
          <p:cNvPr id="8" name="Text Placeholder 7"/>
          <p:cNvSpPr>
            <a:spLocks noGrp="1"/>
          </p:cNvSpPr>
          <p:nvPr>
            <p:ph type="body" sz="quarter" idx="13"/>
          </p:nvPr>
        </p:nvSpPr>
        <p:spPr/>
        <p:txBody>
          <a:bodyPr/>
          <a:lstStyle/>
          <a:p>
            <a:pPr lvl="0">
              <a:defRPr/>
            </a:pPr>
            <a:r>
              <a:rPr lang="en-GB" dirty="0" smtClean="0"/>
              <a:t>To what extent are you satisfied or dissatisfied with the way the Council is managing your neighbourhood?</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203599"/>
          <a:ext cx="4248471" cy="3384369"/>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Management</a:t>
                      </a:r>
                      <a:r>
                        <a:rPr lang="en-GB" sz="1200" b="1" i="1" kern="1200" baseline="0" dirty="0" smtClean="0">
                          <a:solidFill>
                            <a:schemeClr val="tx1"/>
                          </a:solidFill>
                          <a:latin typeface="+mn-lt"/>
                          <a:ea typeface="Calibri"/>
                          <a:cs typeface="Times New Roman"/>
                        </a:rPr>
                        <a:t> of the neighbourhood</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95%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81%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72%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74%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62%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Communications (Q29)</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8</a:t>
            </a:fld>
            <a:endParaRPr lang="en-GB" dirty="0"/>
          </a:p>
        </p:txBody>
      </p:sp>
      <p:sp>
        <p:nvSpPr>
          <p:cNvPr id="8" name="Text Placeholder 7"/>
          <p:cNvSpPr>
            <a:spLocks noGrp="1"/>
          </p:cNvSpPr>
          <p:nvPr>
            <p:ph type="body" sz="quarter" idx="13"/>
          </p:nvPr>
        </p:nvSpPr>
        <p:spPr/>
        <p:txBody>
          <a:bodyPr/>
          <a:lstStyle/>
          <a:p>
            <a:pPr lvl="0">
              <a:defRPr/>
            </a:pPr>
            <a:r>
              <a:rPr lang="en-GB" dirty="0" smtClean="0"/>
              <a:t>The Council takes account of residents views when making decisions</a:t>
            </a:r>
          </a:p>
        </p:txBody>
      </p:sp>
      <p:graphicFrame>
        <p:nvGraphicFramePr>
          <p:cNvPr id="6" name="Content Placeholder 8"/>
          <p:cNvGraphicFramePr>
            <a:graphicFrameLocks/>
          </p:cNvGraphicFramePr>
          <p:nvPr>
            <p:extLst>
              <p:ext uri="{D42A27DB-BD31-4B8C-83A1-F6EECF244321}">
                <p14:modId xmlns="" xmlns:p14="http://schemas.microsoft.com/office/powerpoint/2010/main" val="129626574"/>
              </p:ext>
            </p:extLst>
          </p:nvPr>
        </p:nvGraphicFramePr>
        <p:xfrm>
          <a:off x="4644010" y="1198482"/>
          <a:ext cx="4248471" cy="3389492"/>
        </p:xfrm>
        <a:graphic>
          <a:graphicData uri="http://schemas.openxmlformats.org/drawingml/2006/table">
            <a:tbl>
              <a:tblPr/>
              <a:tblGrid>
                <a:gridCol w="1299015"/>
                <a:gridCol w="491576"/>
                <a:gridCol w="491576"/>
                <a:gridCol w="491576"/>
                <a:gridCol w="491576"/>
                <a:gridCol w="491576"/>
                <a:gridCol w="491576"/>
              </a:tblGrid>
              <a:tr h="415501">
                <a:tc gridSpan="7">
                  <a:txBody>
                    <a:bodyPr/>
                    <a:lstStyle/>
                    <a:p>
                      <a:pPr marL="0" indent="0" algn="l">
                        <a:lnSpc>
                          <a:spcPct val="115000"/>
                        </a:lnSpc>
                        <a:spcAft>
                          <a:spcPts val="0"/>
                        </a:spcAft>
                      </a:pPr>
                      <a:r>
                        <a:rPr lang="en-GB" sz="1200" b="1" i="1" kern="1200" dirty="0" smtClean="0">
                          <a:solidFill>
                            <a:schemeClr val="tx1"/>
                          </a:solidFill>
                          <a:latin typeface="+mn-lt"/>
                          <a:ea typeface="Calibri"/>
                          <a:cs typeface="Times New Roman"/>
                        </a:rPr>
                        <a:t>The Council takes account of residents</a:t>
                      </a:r>
                      <a:r>
                        <a:rPr lang="en-GB" sz="1200" b="1" i="1" kern="1200" baseline="0" dirty="0" smtClean="0">
                          <a:solidFill>
                            <a:schemeClr val="tx1"/>
                          </a:solidFill>
                          <a:latin typeface="+mn-lt"/>
                          <a:ea typeface="Calibri"/>
                          <a:cs typeface="Times New Roman"/>
                        </a:rPr>
                        <a:t> views when making decisions</a:t>
                      </a:r>
                      <a:endParaRPr lang="en-GB" sz="1200" b="1" i="1" kern="1200"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lnSpc>
                          <a:spcPct val="115000"/>
                        </a:lnSpc>
                        <a:spcAft>
                          <a:spcPts val="0"/>
                        </a:spcAft>
                      </a:pPr>
                      <a:endParaRPr lang="en-GB" sz="1100" dirty="0">
                        <a:solidFill>
                          <a:schemeClr val="tx1"/>
                        </a:solidFill>
                        <a:latin typeface="Calibri"/>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62">
                <a:tc>
                  <a:txBody>
                    <a:bodyPr/>
                    <a:lstStyle/>
                    <a:p>
                      <a:pPr algn="l">
                        <a:lnSpc>
                          <a:spcPct val="115000"/>
                        </a:lnSpc>
                        <a:spcAft>
                          <a:spcPts val="0"/>
                        </a:spcAft>
                      </a:pPr>
                      <a:r>
                        <a:rPr lang="en-GB" sz="1200" b="1" dirty="0">
                          <a:solidFill>
                            <a:schemeClr val="tx1"/>
                          </a:solidFill>
                          <a:latin typeface="+mn-lt"/>
                          <a:ea typeface="Times New Roman"/>
                          <a:cs typeface="Times New Roman"/>
                        </a:rPr>
                        <a:t> </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'09</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'10</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'11</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a:solidFill>
                            <a:schemeClr val="tx1"/>
                          </a:solidFill>
                          <a:latin typeface="+mn-lt"/>
                          <a:ea typeface="Times New Roman"/>
                          <a:cs typeface="Times New Roman"/>
                        </a:rPr>
                        <a:t>'12</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'13</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200" b="1" dirty="0" smtClean="0">
                          <a:solidFill>
                            <a:schemeClr val="tx1"/>
                          </a:solidFill>
                          <a:latin typeface="+mn-lt"/>
                          <a:ea typeface="Times New Roman"/>
                          <a:cs typeface="Times New Roman"/>
                        </a:rPr>
                        <a:t>5YC</a:t>
                      </a:r>
                      <a:endParaRPr lang="en-GB" sz="1200" b="1" dirty="0">
                        <a:solidFill>
                          <a:schemeClr val="tx1"/>
                        </a:solidFill>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Edinburgh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City Centre</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Craig / Dud.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Porto. / Craig.</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err="1">
                          <a:latin typeface="+mn-lt"/>
                          <a:ea typeface="Times New Roman"/>
                          <a:cs typeface="Times New Roman"/>
                        </a:rPr>
                        <a:t>Libert</a:t>
                      </a:r>
                      <a:r>
                        <a:rPr lang="en-GB" sz="1200" dirty="0">
                          <a:latin typeface="+mn-lt"/>
                          <a:ea typeface="Times New Roman"/>
                          <a:cs typeface="Times New Roman"/>
                        </a:rPr>
                        <a:t>. / </a:t>
                      </a:r>
                      <a:r>
                        <a:rPr lang="en-GB" sz="1200" dirty="0" err="1">
                          <a:latin typeface="+mn-lt"/>
                          <a:ea typeface="Times New Roman"/>
                          <a:cs typeface="Times New Roman"/>
                        </a:rPr>
                        <a:t>Gilm</a:t>
                      </a:r>
                      <a:r>
                        <a:rPr lang="en-GB" sz="1200" dirty="0">
                          <a:latin typeface="+mn-lt"/>
                          <a:ea typeface="Times New Roman"/>
                          <a:cs typeface="Times New Roman"/>
                        </a:rPr>
                        <a: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Central</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South West</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Pentlands</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Western Ed.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Almond</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n-GB" sz="1200" b="0" i="0" u="none" strike="noStrike" dirty="0">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Forth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062">
                <a:tc>
                  <a:txBody>
                    <a:bodyPr/>
                    <a:lstStyle/>
                    <a:p>
                      <a:pPr algn="l">
                        <a:lnSpc>
                          <a:spcPct val="115000"/>
                        </a:lnSpc>
                        <a:spcAft>
                          <a:spcPts val="0"/>
                        </a:spcAft>
                      </a:pPr>
                      <a:r>
                        <a:rPr lang="en-GB" sz="1200" dirty="0">
                          <a:latin typeface="+mn-lt"/>
                          <a:ea typeface="Times New Roman"/>
                          <a:cs typeface="Times New Roman"/>
                        </a:rPr>
                        <a:t>Inverleith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GB" sz="1200" b="0" i="0" u="none" strike="noStrike" dirty="0">
                          <a:latin typeface="+mn-lt"/>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r h="212062">
                <a:tc>
                  <a:txBody>
                    <a:bodyPr/>
                    <a:lstStyle/>
                    <a:p>
                      <a:pPr algn="l">
                        <a:lnSpc>
                          <a:spcPct val="115000"/>
                        </a:lnSpc>
                        <a:spcAft>
                          <a:spcPts val="0"/>
                        </a:spcAft>
                      </a:pPr>
                      <a:r>
                        <a:rPr lang="en-GB" sz="1200" dirty="0">
                          <a:latin typeface="+mn-lt"/>
                          <a:ea typeface="Times New Roman"/>
                          <a:cs typeface="Times New Roman"/>
                        </a:rPr>
                        <a:t>Leith</a:t>
                      </a:r>
                      <a:endParaRPr lang="en-GB" sz="1200" dirty="0">
                        <a:latin typeface="+mn-lt"/>
                        <a:ea typeface="Calibri"/>
                        <a:cs typeface="Times New Roman"/>
                      </a:endParaRPr>
                    </a:p>
                  </a:txBody>
                  <a:tcPr marL="32937" marR="329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dirty="0">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200" b="0" i="0" u="none" strike="noStrike">
                          <a:latin typeface="+mn-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latin typeface="+mn-lt"/>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dirty="0">
                          <a:latin typeface="+mn-lt"/>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3333"/>
                    </a:solidFill>
                  </a:tcPr>
                </a:tc>
              </a:tr>
            </a:tbl>
          </a:graphicData>
        </a:graphic>
      </p:graphicFrame>
      <p:graphicFrame>
        <p:nvGraphicFramePr>
          <p:cNvPr id="10" name="Content Placeholder 6"/>
          <p:cNvGraphicFramePr>
            <a:graphicFrameLocks noGrp="1"/>
          </p:cNvGraphicFramePr>
          <p:nvPr>
            <p:ph idx="1"/>
          </p:nvPr>
        </p:nvGraphicFramePr>
        <p:xfrm>
          <a:off x="250825" y="1203325"/>
          <a:ext cx="4249738" cy="3390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life and area (Q2)</a:t>
            </a:r>
            <a:endParaRPr lang="en-GB" dirty="0"/>
          </a:p>
        </p:txBody>
      </p:sp>
      <p:sp>
        <p:nvSpPr>
          <p:cNvPr id="4" name="Footer Placeholder 3"/>
          <p:cNvSpPr>
            <a:spLocks noGrp="1"/>
          </p:cNvSpPr>
          <p:nvPr>
            <p:ph type="ftr" sz="quarter" idx="11"/>
          </p:nvPr>
        </p:nvSpPr>
        <p:spPr/>
        <p:txBody>
          <a:bodyPr/>
          <a:lstStyle/>
          <a:p>
            <a:pPr algn="ctr"/>
            <a:r>
              <a:rPr lang="en-GB" b="1" smtClean="0">
                <a:solidFill>
                  <a:srgbClr val="CC3333"/>
                </a:solidFill>
                <a:latin typeface="Baskerville Old Face" pitchFamily="18" charset="0"/>
              </a:rPr>
              <a:t>analysis </a:t>
            </a:r>
            <a:r>
              <a:rPr lang="en-GB" i="1" smtClean="0">
                <a:solidFill>
                  <a:schemeClr val="bg1">
                    <a:lumMod val="50000"/>
                  </a:schemeClr>
                </a:solidFill>
              </a:rPr>
              <a:t>from</a:t>
            </a:r>
            <a:r>
              <a:rPr lang="en-GB" smtClean="0">
                <a:solidFill>
                  <a:schemeClr val="bg1">
                    <a:lumMod val="50000"/>
                  </a:schemeClr>
                </a:solidFill>
              </a:rPr>
              <a:t> </a:t>
            </a:r>
            <a:r>
              <a:rPr lang="en-GB" b="1" smtClean="0">
                <a:solidFill>
                  <a:srgbClr val="0099CC"/>
                </a:solidFill>
              </a:rPr>
              <a:t>business intelligence</a:t>
            </a:r>
            <a:endParaRPr lang="en-GB" b="1" dirty="0">
              <a:solidFill>
                <a:srgbClr val="0099CC"/>
              </a:solidFill>
            </a:endParaRPr>
          </a:p>
        </p:txBody>
      </p:sp>
      <p:sp>
        <p:nvSpPr>
          <p:cNvPr id="5" name="Slide Number Placeholder 4"/>
          <p:cNvSpPr>
            <a:spLocks noGrp="1"/>
          </p:cNvSpPr>
          <p:nvPr>
            <p:ph type="sldNum" sz="quarter" idx="12"/>
          </p:nvPr>
        </p:nvSpPr>
        <p:spPr/>
        <p:txBody>
          <a:bodyPr/>
          <a:lstStyle/>
          <a:p>
            <a:pPr algn="r"/>
            <a:fld id="{D20D2BBF-8511-43F7-BF59-34F5F410DC04}" type="slidenum">
              <a:rPr lang="en-GB" smtClean="0"/>
              <a:pPr algn="r"/>
              <a:t>9</a:t>
            </a:fld>
            <a:endParaRPr lang="en-GB" dirty="0"/>
          </a:p>
        </p:txBody>
      </p:sp>
      <p:sp>
        <p:nvSpPr>
          <p:cNvPr id="8" name="Text Placeholder 7"/>
          <p:cNvSpPr>
            <a:spLocks noGrp="1"/>
          </p:cNvSpPr>
          <p:nvPr>
            <p:ph type="body" sz="quarter" idx="13"/>
          </p:nvPr>
        </p:nvSpPr>
        <p:spPr/>
        <p:txBody>
          <a:bodyPr/>
          <a:lstStyle/>
          <a:p>
            <a:r>
              <a:rPr lang="en-GB" dirty="0" smtClean="0"/>
              <a:t>What should be the top priority for improving the quality of life in your neighbourhood?</a:t>
            </a:r>
          </a:p>
        </p:txBody>
      </p:sp>
      <p:graphicFrame>
        <p:nvGraphicFramePr>
          <p:cNvPr id="11" name="Content Placeholder 8"/>
          <p:cNvGraphicFramePr>
            <a:graphicFrameLocks noGrp="1"/>
          </p:cNvGraphicFramePr>
          <p:nvPr>
            <p:ph idx="1"/>
          </p:nvPr>
        </p:nvGraphicFramePr>
        <p:xfrm>
          <a:off x="250825" y="1131590"/>
          <a:ext cx="8569646" cy="3168825"/>
        </p:xfrm>
        <a:graphic>
          <a:graphicData uri="http://schemas.openxmlformats.org/drawingml/2006/table">
            <a:tbl>
              <a:tblPr/>
              <a:tblGrid>
                <a:gridCol w="613996"/>
                <a:gridCol w="1591130"/>
                <a:gridCol w="1591130"/>
                <a:gridCol w="1591130"/>
                <a:gridCol w="1591130"/>
                <a:gridCol w="1591130"/>
              </a:tblGrid>
              <a:tr h="378000">
                <a:tc>
                  <a:txBody>
                    <a:bodyPr/>
                    <a:lstStyle/>
                    <a:p>
                      <a:pPr algn="l" fontAlgn="b"/>
                      <a:endParaRPr lang="en-GB" sz="1200" b="1"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fontAlgn="b"/>
                      <a:r>
                        <a:rPr lang="en-GB" sz="1200" b="1" i="0" u="none" strike="noStrike" kern="1200" dirty="0" smtClean="0">
                          <a:solidFill>
                            <a:schemeClr val="tx1"/>
                          </a:solidFill>
                          <a:latin typeface="+mn-lt"/>
                          <a:ea typeface="+mn-ea"/>
                          <a:cs typeface="+mn-cs"/>
                        </a:rPr>
                        <a:t>2009</a:t>
                      </a:r>
                      <a:endParaRPr lang="en-GB" sz="1200" b="1"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fontAlgn="b"/>
                      <a:r>
                        <a:rPr lang="en-GB" sz="1200" b="1" i="0" u="none" strike="noStrike" kern="1200" dirty="0" smtClean="0">
                          <a:solidFill>
                            <a:schemeClr val="tx1"/>
                          </a:solidFill>
                          <a:latin typeface="+mn-lt"/>
                          <a:ea typeface="+mn-ea"/>
                          <a:cs typeface="+mn-cs"/>
                        </a:rPr>
                        <a:t>2010</a:t>
                      </a:r>
                      <a:endParaRPr lang="en-GB" sz="1200" b="1"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fontAlgn="b"/>
                      <a:r>
                        <a:rPr lang="en-GB" sz="1200" b="1" i="0" u="none" strike="noStrike" kern="1200" dirty="0" smtClean="0">
                          <a:solidFill>
                            <a:schemeClr val="tx1"/>
                          </a:solidFill>
                          <a:latin typeface="+mn-lt"/>
                          <a:ea typeface="+mn-ea"/>
                          <a:cs typeface="+mn-cs"/>
                        </a:rPr>
                        <a:t>2011</a:t>
                      </a:r>
                      <a:endParaRPr lang="en-GB" sz="1200" b="1"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fontAlgn="b"/>
                      <a:r>
                        <a:rPr lang="en-GB" sz="1200" b="1" i="0" u="none" strike="noStrike" kern="1200" dirty="0" smtClean="0">
                          <a:solidFill>
                            <a:schemeClr val="tx1"/>
                          </a:solidFill>
                          <a:latin typeface="+mn-lt"/>
                          <a:ea typeface="+mn-ea"/>
                          <a:cs typeface="+mn-cs"/>
                        </a:rPr>
                        <a:t>2012</a:t>
                      </a:r>
                      <a:endParaRPr lang="en-GB" sz="1200" b="1"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fontAlgn="b"/>
                      <a:r>
                        <a:rPr lang="en-GB" sz="1200" b="1" i="0" u="none" strike="noStrike" kern="1200" dirty="0" smtClean="0">
                          <a:solidFill>
                            <a:schemeClr val="tx1"/>
                          </a:solidFill>
                          <a:latin typeface="+mn-lt"/>
                          <a:ea typeface="+mn-ea"/>
                          <a:cs typeface="+mn-cs"/>
                        </a:rPr>
                        <a:t>2013</a:t>
                      </a:r>
                      <a:endParaRPr lang="en-GB" sz="1200" b="1"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r>
              <a:tr h="378000">
                <a:tc>
                  <a:txBody>
                    <a:bodyPr/>
                    <a:lstStyle/>
                    <a:p>
                      <a:pPr algn="l" fontAlgn="b"/>
                      <a:r>
                        <a:rPr lang="en-GB" sz="1200" b="0" i="0" u="none" strike="noStrike" kern="1200" dirty="0" smtClean="0">
                          <a:solidFill>
                            <a:schemeClr val="tx1"/>
                          </a:solidFill>
                          <a:latin typeface="+mn-lt"/>
                          <a:ea typeface="+mn-ea"/>
                          <a:cs typeface="+mn-cs"/>
                        </a:rPr>
                        <a:t>1</a:t>
                      </a:r>
                      <a:endParaRPr lang="en-GB" sz="1200" b="0"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dirty="0">
                          <a:solidFill>
                            <a:srgbClr val="000000"/>
                          </a:solidFill>
                          <a:latin typeface="+mn-lt"/>
                        </a:rPr>
                        <a:t>Activities for children / young people</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dirty="0">
                          <a:solidFill>
                            <a:srgbClr val="000000"/>
                          </a:solidFill>
                          <a:latin typeface="+mn-lt"/>
                        </a:rPr>
                        <a:t>Housing improvement / more affordable housing</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dirty="0">
                          <a:solidFill>
                            <a:srgbClr val="000000"/>
                          </a:solidFill>
                          <a:latin typeface="+mn-lt"/>
                        </a:rPr>
                        <a:t>Clean up the area / improved street cleaning</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dirty="0">
                          <a:solidFill>
                            <a:srgbClr val="000000"/>
                          </a:solidFill>
                          <a:latin typeface="+mn-lt"/>
                        </a:rPr>
                        <a:t>Road improvements and safety</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mn-lt"/>
                          <a:cs typeface="Arial" pitchFamily="34" charset="0"/>
                        </a:rPr>
                        <a:t>Road / traffic improvements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378000">
                <a:tc>
                  <a:txBody>
                    <a:bodyPr/>
                    <a:lstStyle/>
                    <a:p>
                      <a:pPr algn="l" fontAlgn="b"/>
                      <a:r>
                        <a:rPr lang="en-GB" sz="1200" b="0" i="0" u="none" strike="noStrike" kern="1200" dirty="0" smtClean="0">
                          <a:solidFill>
                            <a:schemeClr val="tx1"/>
                          </a:solidFill>
                          <a:latin typeface="+mn-lt"/>
                          <a:ea typeface="+mn-ea"/>
                          <a:cs typeface="+mn-cs"/>
                        </a:rPr>
                        <a:t>2</a:t>
                      </a:r>
                      <a:endParaRPr lang="en-GB" sz="1200" b="0"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rtl="0" fontAlgn="ctr"/>
                      <a:r>
                        <a:rPr lang="en-GB" sz="1200" b="0" i="0" u="none" strike="noStrike">
                          <a:solidFill>
                            <a:srgbClr val="000000"/>
                          </a:solidFill>
                          <a:latin typeface="+mn-lt"/>
                        </a:rPr>
                        <a:t>Clean up the area / improved street cleaning</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rtl="0" fontAlgn="ctr"/>
                      <a:r>
                        <a:rPr lang="en-GB" sz="1200" b="0" i="0" u="none" strike="noStrike">
                          <a:solidFill>
                            <a:srgbClr val="000000"/>
                          </a:solidFill>
                          <a:latin typeface="+mn-lt"/>
                        </a:rPr>
                        <a:t>Activities for children / young people</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rtl="0" fontAlgn="ctr"/>
                      <a:r>
                        <a:rPr lang="en-GB" sz="1200" b="0" i="0" u="none" strike="noStrike" dirty="0">
                          <a:solidFill>
                            <a:srgbClr val="000000"/>
                          </a:solidFill>
                          <a:latin typeface="+mn-lt"/>
                        </a:rPr>
                        <a:t>Road / traffic improvements</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rtl="0" fontAlgn="ctr"/>
                      <a:r>
                        <a:rPr lang="en-GB" sz="1200" b="0" i="0" u="none" strike="noStrike" dirty="0">
                          <a:solidFill>
                            <a:srgbClr val="000000"/>
                          </a:solidFill>
                          <a:latin typeface="+mn-lt"/>
                        </a:rPr>
                        <a:t>Clean up the area/ street cleaning/ rubbish collection</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mn-lt"/>
                        </a:rPr>
                        <a:t>Activities for children / young people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r>
              <a:tr h="378000">
                <a:tc>
                  <a:txBody>
                    <a:bodyPr/>
                    <a:lstStyle/>
                    <a:p>
                      <a:pPr algn="l" fontAlgn="b"/>
                      <a:r>
                        <a:rPr lang="en-GB" sz="1200" b="0" i="0" u="none" strike="noStrike" kern="1200" dirty="0" smtClean="0">
                          <a:solidFill>
                            <a:schemeClr val="tx1"/>
                          </a:solidFill>
                          <a:latin typeface="+mn-lt"/>
                          <a:ea typeface="+mn-ea"/>
                          <a:cs typeface="+mn-cs"/>
                        </a:rPr>
                        <a:t>3</a:t>
                      </a:r>
                      <a:endParaRPr lang="en-GB" sz="1200" b="0"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a:solidFill>
                            <a:srgbClr val="000000"/>
                          </a:solidFill>
                          <a:latin typeface="+mn-lt"/>
                        </a:rPr>
                        <a:t>Better police service / more patrols</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a:solidFill>
                            <a:srgbClr val="000000"/>
                          </a:solidFill>
                          <a:latin typeface="+mn-lt"/>
                        </a:rPr>
                        <a:t>More jobs / employment opportunities</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dirty="0">
                          <a:solidFill>
                            <a:srgbClr val="000000"/>
                          </a:solidFill>
                          <a:latin typeface="+mn-lt"/>
                        </a:rPr>
                        <a:t>Deal with dog fouling</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dirty="0">
                          <a:solidFill>
                            <a:srgbClr val="000000"/>
                          </a:solidFill>
                          <a:latin typeface="+mn-lt"/>
                        </a:rPr>
                        <a:t>Activities for children/ young people</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mn-lt"/>
                        </a:rPr>
                        <a:t>Deal with dog fouling</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378000">
                <a:tc>
                  <a:txBody>
                    <a:bodyPr/>
                    <a:lstStyle/>
                    <a:p>
                      <a:pPr algn="l" fontAlgn="b"/>
                      <a:r>
                        <a:rPr lang="en-GB" sz="1200" b="0" i="0" u="none" strike="noStrike" kern="1200" dirty="0" smtClean="0">
                          <a:solidFill>
                            <a:schemeClr val="tx1"/>
                          </a:solidFill>
                          <a:latin typeface="+mn-lt"/>
                          <a:ea typeface="+mn-ea"/>
                          <a:cs typeface="+mn-cs"/>
                        </a:rPr>
                        <a:t>4</a:t>
                      </a:r>
                      <a:endParaRPr lang="en-GB" sz="1200" b="0"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rtl="0" fontAlgn="ctr"/>
                      <a:r>
                        <a:rPr lang="en-GB" sz="1200" b="0" i="0" u="none" strike="noStrike" dirty="0">
                          <a:solidFill>
                            <a:srgbClr val="000000"/>
                          </a:solidFill>
                          <a:latin typeface="+mn-lt"/>
                        </a:rPr>
                        <a:t>Housing improvement / more affordable housing</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rtl="0" fontAlgn="ctr"/>
                      <a:r>
                        <a:rPr lang="en-GB" sz="1200" b="0" i="0" u="none" strike="noStrike">
                          <a:solidFill>
                            <a:srgbClr val="000000"/>
                          </a:solidFill>
                          <a:latin typeface="+mn-lt"/>
                        </a:rPr>
                        <a:t>Tackle anti social behaviour</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rtl="0" fontAlgn="ctr"/>
                      <a:r>
                        <a:rPr lang="en-GB" sz="1200" b="0" i="0" u="none" strike="noStrike">
                          <a:solidFill>
                            <a:srgbClr val="000000"/>
                          </a:solidFill>
                          <a:latin typeface="+mn-lt"/>
                        </a:rPr>
                        <a:t>Shopping, entertainment, amenities</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algn="l" rtl="0" fontAlgn="ctr"/>
                      <a:r>
                        <a:rPr lang="en-GB" sz="1200" b="0" i="0" u="none" strike="noStrike">
                          <a:solidFill>
                            <a:srgbClr val="000000"/>
                          </a:solidFill>
                          <a:latin typeface="+mn-lt"/>
                        </a:rPr>
                        <a:t>Improved/ more affordable housing</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mn-lt"/>
                        </a:rPr>
                        <a:t>Clean up the area/ street cleaning/ rubbish collection</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6D9F1"/>
                    </a:solidFill>
                  </a:tcPr>
                </a:tc>
              </a:tr>
              <a:tr h="378000">
                <a:tc>
                  <a:txBody>
                    <a:bodyPr/>
                    <a:lstStyle/>
                    <a:p>
                      <a:pPr algn="l" fontAlgn="b"/>
                      <a:r>
                        <a:rPr lang="en-GB" sz="1200" b="0" i="0" u="none" strike="noStrike" kern="1200" dirty="0" smtClean="0">
                          <a:solidFill>
                            <a:schemeClr val="tx1"/>
                          </a:solidFill>
                          <a:latin typeface="+mn-lt"/>
                          <a:ea typeface="+mn-ea"/>
                          <a:cs typeface="+mn-cs"/>
                        </a:rPr>
                        <a:t>5</a:t>
                      </a:r>
                      <a:endParaRPr lang="en-GB" sz="1200" b="0" i="0" u="none" strike="noStrike" kern="1200" dirty="0">
                        <a:solidFill>
                          <a:schemeClr val="tx1"/>
                        </a:solidFill>
                        <a:latin typeface="+mn-lt"/>
                        <a:ea typeface="+mn-ea"/>
                        <a:cs typeface="+mn-cs"/>
                      </a:endParaRPr>
                    </a:p>
                  </a:txBody>
                  <a:tcPr marL="72000"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a:solidFill>
                            <a:srgbClr val="000000"/>
                          </a:solidFill>
                          <a:latin typeface="+mn-lt"/>
                        </a:rPr>
                        <a:t>Tackle anti social behaviour</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a:solidFill>
                            <a:srgbClr val="000000"/>
                          </a:solidFill>
                          <a:latin typeface="+mn-lt"/>
                        </a:rPr>
                        <a:t>Clean up the area / improved street cleaning</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a:solidFill>
                            <a:srgbClr val="000000"/>
                          </a:solidFill>
                          <a:latin typeface="+mn-lt"/>
                        </a:rPr>
                        <a:t>Activities for children / young people</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rtl="0" fontAlgn="ctr"/>
                      <a:r>
                        <a:rPr lang="en-GB" sz="1200" b="0" i="0" u="none" strike="noStrike" dirty="0">
                          <a:solidFill>
                            <a:srgbClr val="000000"/>
                          </a:solidFill>
                          <a:latin typeface="+mn-lt"/>
                        </a:rPr>
                        <a:t>Parking improvements</a:t>
                      </a: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latin typeface="+mn-lt"/>
                        </a:rPr>
                        <a:t>Housing improvement / more affordable housing</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5652</TotalTime>
  <Words>7760</Words>
  <Application>Microsoft Office PowerPoint</Application>
  <PresentationFormat>On-screen Show (16:9)</PresentationFormat>
  <Paragraphs>3285</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Approach</vt:lpstr>
      <vt:lpstr>Quality of life (Q39)</vt:lpstr>
      <vt:lpstr>Quality of life (Q40)</vt:lpstr>
      <vt:lpstr>Quality of life (Q41)</vt:lpstr>
      <vt:lpstr>Quality of life and area (Q1)</vt:lpstr>
      <vt:lpstr>Quality of life and area (Q20)</vt:lpstr>
      <vt:lpstr>Communications (Q29)</vt:lpstr>
      <vt:lpstr>Quality of life and area (Q2)</vt:lpstr>
      <vt:lpstr>Community planning (Q3)</vt:lpstr>
      <vt:lpstr>Community planning (Q4)</vt:lpstr>
      <vt:lpstr>Environment (Q9)</vt:lpstr>
      <vt:lpstr>Environment (Q10)</vt:lpstr>
      <vt:lpstr>Environment (Q10)</vt:lpstr>
      <vt:lpstr>Environment (Q10)</vt:lpstr>
      <vt:lpstr>Parks (Q10)</vt:lpstr>
      <vt:lpstr>Environment (Q10)</vt:lpstr>
      <vt:lpstr>Environment (Q10)</vt:lpstr>
      <vt:lpstr>Environment (Q10)</vt:lpstr>
      <vt:lpstr>Transport (Q10)</vt:lpstr>
      <vt:lpstr>Culture and sport (Q10)</vt:lpstr>
      <vt:lpstr>Culture and sport (Q10)</vt:lpstr>
      <vt:lpstr>Schools (Q10)</vt:lpstr>
      <vt:lpstr>Schools (Q10)</vt:lpstr>
      <vt:lpstr>Schools (Q10)</vt:lpstr>
      <vt:lpstr>Libraries (Q14)</vt:lpstr>
      <vt:lpstr>Libraries (Q15)</vt:lpstr>
      <vt:lpstr>Libraries (Q16)</vt:lpstr>
      <vt:lpstr>Community safety (Q17)</vt:lpstr>
      <vt:lpstr>Community safety (Q17)</vt:lpstr>
      <vt:lpstr>Community safety (Q17)</vt:lpstr>
      <vt:lpstr>Community safety (Q17)</vt:lpstr>
      <vt:lpstr>Community safety (Q18)</vt:lpstr>
      <vt:lpstr>Community safety (Q19)</vt:lpstr>
      <vt:lpstr>Financial wellbeing (Q24)</vt:lpstr>
      <vt:lpstr>Financial wellbeing (Q25)</vt:lpstr>
      <vt:lpstr>Communication (Q38)</vt:lpstr>
      <vt:lpstr>Contact details</vt:lpstr>
    </vt:vector>
  </TitlesOfParts>
  <Company>City of Edinburgh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F Porteous</dc:creator>
  <cp:lastModifiedBy>Graham Rowan</cp:lastModifiedBy>
  <cp:revision>362</cp:revision>
  <dcterms:created xsi:type="dcterms:W3CDTF">2013-07-05T10:26:54Z</dcterms:created>
  <dcterms:modified xsi:type="dcterms:W3CDTF">2014-06-19T09:55:16Z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-1440935076</vt:i4>
  </property>
  <property fmtid="{D5CDD505-2E9C-101B-9397-08002B2CF9AE}" pid="3" name="_NewReviewCycle">
    <vt:lpwstr/>
  </property>
  <property fmtid="{D5CDD505-2E9C-101B-9397-08002B2CF9AE}" pid="4" name="_EmailSubject">
    <vt:lpwstr>NP BUSINESS MEETING - P&amp;C DATA ETC</vt:lpwstr>
  </property>
  <property fmtid="{D5CDD505-2E9C-101B-9397-08002B2CF9AE}" pid="5" name="_AuthorEmail">
    <vt:lpwstr>Graham.Rowan@edinburgh.gov.uk</vt:lpwstr>
  </property>
  <property fmtid="{D5CDD505-2E9C-101B-9397-08002B2CF9AE}" pid="6" name="_AuthorEmailDisplayName">
    <vt:lpwstr>Graham Rowan</vt:lpwstr>
  </property>
  <property fmtid="{D5CDD505-2E9C-101B-9397-08002B2CF9AE}" pid="7" name="_PreviousAdHocReviewCycleID">
    <vt:i4>1405917638</vt:i4>
  </property>
</Properties>
</file>